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73" r:id="rId1"/>
  </p:sldMasterIdLst>
  <p:notesMasterIdLst>
    <p:notesMasterId r:id="rId54"/>
  </p:notesMasterIdLst>
  <p:handoutMasterIdLst>
    <p:handoutMasterId r:id="rId55"/>
  </p:handoutMasterIdLst>
  <p:sldIdLst>
    <p:sldId id="259" r:id="rId2"/>
    <p:sldId id="260" r:id="rId3"/>
    <p:sldId id="261" r:id="rId4"/>
    <p:sldId id="262" r:id="rId5"/>
    <p:sldId id="302" r:id="rId6"/>
    <p:sldId id="263" r:id="rId7"/>
    <p:sldId id="264" r:id="rId8"/>
    <p:sldId id="265" r:id="rId9"/>
    <p:sldId id="300" r:id="rId10"/>
    <p:sldId id="301" r:id="rId11"/>
    <p:sldId id="266" r:id="rId12"/>
    <p:sldId id="267" r:id="rId13"/>
    <p:sldId id="268" r:id="rId14"/>
    <p:sldId id="269" r:id="rId15"/>
    <p:sldId id="304" r:id="rId16"/>
    <p:sldId id="305" r:id="rId17"/>
    <p:sldId id="270" r:id="rId18"/>
    <p:sldId id="299" r:id="rId19"/>
    <p:sldId id="311" r:id="rId20"/>
    <p:sldId id="312" r:id="rId21"/>
    <p:sldId id="271" r:id="rId22"/>
    <p:sldId id="272" r:id="rId23"/>
    <p:sldId id="273" r:id="rId24"/>
    <p:sldId id="30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90" r:id="rId41"/>
    <p:sldId id="297" r:id="rId42"/>
    <p:sldId id="291" r:id="rId43"/>
    <p:sldId id="292" r:id="rId44"/>
    <p:sldId id="295" r:id="rId45"/>
    <p:sldId id="296" r:id="rId46"/>
    <p:sldId id="298" r:id="rId47"/>
    <p:sldId id="294" r:id="rId48"/>
    <p:sldId id="306" r:id="rId49"/>
    <p:sldId id="310" r:id="rId50"/>
    <p:sldId id="307" r:id="rId51"/>
    <p:sldId id="308" r:id="rId52"/>
    <p:sldId id="309" r:id="rId53"/>
  </p:sldIdLst>
  <p:sldSz cx="9144000" cy="6858000" type="screen4x3"/>
  <p:notesSz cx="6858000" cy="9144000"/>
  <p:defaultTextStyle>
    <a:defPPr>
      <a:defRPr lang="en-GB"/>
    </a:defPPr>
    <a:lvl1pPr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kern="1200">
        <a:solidFill>
          <a:schemeClr val="bg1"/>
        </a:solidFill>
        <a:latin typeface="Arial" charset="0"/>
        <a:ea typeface="+mn-ea"/>
        <a:cs typeface="Arial" charset="0"/>
      </a:defRPr>
    </a:lvl1pPr>
    <a:lvl2pPr marL="742950" indent="-28575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kern="1200">
        <a:solidFill>
          <a:schemeClr val="bg1"/>
        </a:solidFill>
        <a:latin typeface="Arial" charset="0"/>
        <a:ea typeface="+mn-ea"/>
        <a:cs typeface="Arial" charset="0"/>
      </a:defRPr>
    </a:lvl2pPr>
    <a:lvl3pPr marL="1143000" indent="-22860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kern="1200">
        <a:solidFill>
          <a:schemeClr val="bg1"/>
        </a:solidFill>
        <a:latin typeface="Arial" charset="0"/>
        <a:ea typeface="+mn-ea"/>
        <a:cs typeface="Arial" charset="0"/>
      </a:defRPr>
    </a:lvl3pPr>
    <a:lvl4pPr marL="1600200" indent="-22860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kern="1200">
        <a:solidFill>
          <a:schemeClr val="bg1"/>
        </a:solidFill>
        <a:latin typeface="Arial" charset="0"/>
        <a:ea typeface="+mn-ea"/>
        <a:cs typeface="Arial" charset="0"/>
      </a:defRPr>
    </a:lvl4pPr>
    <a:lvl5pPr marL="2057400" indent="-22860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kern="1200">
        <a:solidFill>
          <a:schemeClr val="bg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bg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bg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bg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bg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CC66"/>
    <a:srgbClr val="5F5F5F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200" y="-102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3" d="100"/>
          <a:sy n="53" d="100"/>
        </p:scale>
        <p:origin x="-2610" y="-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image" Target="../media/image18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image" Target="../media/image29.png"/><Relationship Id="rId6" Type="http://schemas.openxmlformats.org/officeDocument/2006/relationships/image" Target="../media/image33.png"/><Relationship Id="rId5" Type="http://schemas.openxmlformats.org/officeDocument/2006/relationships/image" Target="../media/image21.png"/><Relationship Id="rId4" Type="http://schemas.openxmlformats.org/officeDocument/2006/relationships/image" Target="../media/image32.png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65.wmf"/><Relationship Id="rId2" Type="http://schemas.openxmlformats.org/officeDocument/2006/relationships/image" Target="../media/image64.wmf"/><Relationship Id="rId1" Type="http://schemas.openxmlformats.org/officeDocument/2006/relationships/image" Target="../media/image63.wmf"/><Relationship Id="rId4" Type="http://schemas.openxmlformats.org/officeDocument/2006/relationships/image" Target="../media/image66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78.png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80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82.png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84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87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47195F-CC06-4EEA-908D-7B6B445C1196}" type="datetimeFigureOut">
              <a:rPr lang="en-US" smtClean="0"/>
              <a:t>4/27/2012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6CF53D-C39E-4870-8715-6B35F830A9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082712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AutoShape 1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hdr"/>
          </p:nvPr>
        </p:nvSpPr>
        <p:spPr bwMode="auto">
          <a:xfrm>
            <a:off x="0" y="0"/>
            <a:ext cx="2970213" cy="455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</a:defRPr>
            </a:lvl1pPr>
          </a:lstStyle>
          <a:p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3884613" y="0"/>
            <a:ext cx="2970212" cy="455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</a:defRPr>
            </a:lvl1pPr>
          </a:lstStyle>
          <a:p>
            <a:endParaRPr lang="en-US"/>
          </a:p>
        </p:txBody>
      </p:sp>
      <p:sp>
        <p:nvSpPr>
          <p:cNvPr id="3076" name="Rectangle 4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0413" cy="3427413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4813" cy="4113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smtClean="0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/>
          </p:nvPr>
        </p:nvSpPr>
        <p:spPr bwMode="auto">
          <a:xfrm>
            <a:off x="0" y="8685213"/>
            <a:ext cx="2970213" cy="455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</a:defRPr>
            </a:lvl1pPr>
          </a:lstStyle>
          <a:p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/>
          </p:nvPr>
        </p:nvSpPr>
        <p:spPr bwMode="auto">
          <a:xfrm>
            <a:off x="3884613" y="8685213"/>
            <a:ext cx="2970212" cy="455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</a:bodyPr>
          <a:lstStyle>
            <a:lvl1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</a:defRPr>
            </a:lvl1pPr>
          </a:lstStyle>
          <a:p>
            <a:fld id="{A55EB78F-A11B-460C-A239-320B29129A2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389353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C2F39102-A0CD-43E3-931A-78C2FD2CF320}" type="slidenum">
              <a:rPr lang="en-US"/>
              <a:pPr/>
              <a:t>1</a:t>
            </a:fld>
            <a:endParaRPr lang="en-US"/>
          </a:p>
        </p:txBody>
      </p:sp>
      <p:sp>
        <p:nvSpPr>
          <p:cNvPr id="4812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813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7361D6C7-0F21-4C67-BB42-52BB07F0E832}" type="slidenum">
              <a:rPr lang="en-US"/>
              <a:pPr/>
              <a:t>2</a:t>
            </a:fld>
            <a:endParaRPr lang="en-US"/>
          </a:p>
        </p:txBody>
      </p:sp>
      <p:sp>
        <p:nvSpPr>
          <p:cNvPr id="4915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915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0232B350-8D80-449C-ABAD-D785F50421CF}" type="slidenum">
              <a:rPr lang="en-US"/>
              <a:pPr/>
              <a:t>3</a:t>
            </a:fld>
            <a:endParaRPr lang="en-US"/>
          </a:p>
        </p:txBody>
      </p:sp>
      <p:sp>
        <p:nvSpPr>
          <p:cNvPr id="5017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017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5D69112-F2EF-44DF-BC70-37FC0C5FF7A8}" type="slidenum">
              <a:rPr lang="en-US"/>
              <a:pPr/>
              <a:t>4</a:t>
            </a:fld>
            <a:endParaRPr lang="en-US"/>
          </a:p>
        </p:txBody>
      </p:sp>
      <p:sp>
        <p:nvSpPr>
          <p:cNvPr id="5120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120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10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00163" y="803275"/>
            <a:ext cx="4259262" cy="3194050"/>
          </a:xfrm>
          <a:ln/>
        </p:spPr>
      </p:sp>
      <p:sp>
        <p:nvSpPr>
          <p:cNvPr id="1241091" name="Notes Placeholder 2"/>
          <p:cNvSpPr>
            <a:spLocks noGrp="1"/>
          </p:cNvSpPr>
          <p:nvPr>
            <p:ph type="body" idx="1"/>
          </p:nvPr>
        </p:nvSpPr>
        <p:spPr>
          <a:xfrm>
            <a:off x="915525" y="4347195"/>
            <a:ext cx="5026951" cy="3849359"/>
          </a:xfrm>
        </p:spPr>
        <p:txBody>
          <a:bodyPr lIns="86904" tIns="42690" rIns="86904" bIns="42690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EEA809C-13E6-4658-AE6F-F0014AA6B9C6}" type="slidenum">
              <a:rPr lang="en-US"/>
              <a:pPr/>
              <a:t>6</a:t>
            </a:fld>
            <a:endParaRPr lang="en-US"/>
          </a:p>
        </p:txBody>
      </p:sp>
      <p:sp>
        <p:nvSpPr>
          <p:cNvPr id="5222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222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4169F502-33B0-4B74-A27F-C358FF6EEAEA}" type="slidenum">
              <a:rPr lang="en-US"/>
              <a:pPr/>
              <a:t>7</a:t>
            </a:fld>
            <a:endParaRPr lang="en-US"/>
          </a:p>
        </p:txBody>
      </p:sp>
      <p:sp>
        <p:nvSpPr>
          <p:cNvPr id="5324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325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0B8F0EAF-AD6A-4CF2-831F-F4F2BA344F59}" type="slidenum">
              <a:rPr lang="en-US"/>
              <a:pPr/>
              <a:t>8</a:t>
            </a:fld>
            <a:endParaRPr lang="en-US"/>
          </a:p>
        </p:txBody>
      </p:sp>
      <p:sp>
        <p:nvSpPr>
          <p:cNvPr id="5427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427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8E5A1A0E-DF38-45DF-A62C-C0B1945FF03C}" type="slidenum">
              <a:rPr lang="en-US"/>
              <a:pPr/>
              <a:t>11</a:t>
            </a:fld>
            <a:endParaRPr lang="en-US"/>
          </a:p>
        </p:txBody>
      </p:sp>
      <p:sp>
        <p:nvSpPr>
          <p:cNvPr id="5529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529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41C54743-6D3E-4A1C-949E-B41366DD4B40}" type="slidenum">
              <a:rPr lang="en-US"/>
              <a:pPr/>
              <a:t>12</a:t>
            </a:fld>
            <a:endParaRPr lang="en-US"/>
          </a:p>
        </p:txBody>
      </p:sp>
      <p:sp>
        <p:nvSpPr>
          <p:cNvPr id="5632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632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B690C14-E027-45B6-9F00-A2E313F1553F}" type="slidenum">
              <a:rPr lang="en-US"/>
              <a:pPr/>
              <a:t>13</a:t>
            </a:fld>
            <a:endParaRPr lang="en-US"/>
          </a:p>
        </p:txBody>
      </p:sp>
      <p:sp>
        <p:nvSpPr>
          <p:cNvPr id="5734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734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21A31B38-11A9-4886-9A0B-60E56E894F41}" type="slidenum">
              <a:rPr lang="en-US"/>
              <a:pPr/>
              <a:t>14</a:t>
            </a:fld>
            <a:endParaRPr lang="en-US"/>
          </a:p>
        </p:txBody>
      </p:sp>
      <p:sp>
        <p:nvSpPr>
          <p:cNvPr id="5836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837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6A0FED4-384E-4D49-B7E5-D04F764C6EDE}" type="slidenum">
              <a:rPr lang="en-US"/>
              <a:pPr/>
              <a:t>17</a:t>
            </a:fld>
            <a:endParaRPr lang="en-US"/>
          </a:p>
        </p:txBody>
      </p:sp>
      <p:sp>
        <p:nvSpPr>
          <p:cNvPr id="5939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939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8AE0AA7D-8390-416A-BD72-C3AAE5AFFFC3}" type="slidenum">
              <a:rPr lang="en-US"/>
              <a:pPr/>
              <a:t>21</a:t>
            </a:fld>
            <a:endParaRPr lang="en-US"/>
          </a:p>
        </p:txBody>
      </p:sp>
      <p:sp>
        <p:nvSpPr>
          <p:cNvPr id="6041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041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2701AE2C-6799-4F87-B5C9-2809CC055A11}" type="slidenum">
              <a:rPr lang="en-US"/>
              <a:pPr/>
              <a:t>22</a:t>
            </a:fld>
            <a:endParaRPr lang="en-US"/>
          </a:p>
        </p:txBody>
      </p:sp>
      <p:sp>
        <p:nvSpPr>
          <p:cNvPr id="6144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144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0259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71013275-3BD1-412B-9E2B-7548F9F827D6}" type="slidenum">
              <a:rPr lang="en-US"/>
              <a:pPr/>
              <a:t>23</a:t>
            </a:fld>
            <a:endParaRPr lang="en-US"/>
          </a:p>
        </p:txBody>
      </p:sp>
      <p:sp>
        <p:nvSpPr>
          <p:cNvPr id="6246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246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768E45B-39B6-404C-80C2-C97BD3580137}" type="slidenum">
              <a:rPr lang="en-US"/>
              <a:pPr/>
              <a:t>25</a:t>
            </a:fld>
            <a:endParaRPr lang="en-US"/>
          </a:p>
        </p:txBody>
      </p:sp>
      <p:sp>
        <p:nvSpPr>
          <p:cNvPr id="6348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349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14C2343-7441-4B4C-B89B-3381BCC2AF8D}" type="slidenum">
              <a:rPr lang="en-US"/>
              <a:pPr/>
              <a:t>26</a:t>
            </a:fld>
            <a:endParaRPr lang="en-US"/>
          </a:p>
        </p:txBody>
      </p:sp>
      <p:sp>
        <p:nvSpPr>
          <p:cNvPr id="6451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451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2731B051-2B2C-45FF-ADF0-6DA73320AF69}" type="slidenum">
              <a:rPr lang="en-US"/>
              <a:pPr/>
              <a:t>27</a:t>
            </a:fld>
            <a:endParaRPr lang="en-US"/>
          </a:p>
        </p:txBody>
      </p:sp>
      <p:sp>
        <p:nvSpPr>
          <p:cNvPr id="6553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553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2AB62DA4-A91D-4760-A05A-6DDCC994C48A}" type="slidenum">
              <a:rPr lang="en-US"/>
              <a:pPr/>
              <a:t>28</a:t>
            </a:fld>
            <a:endParaRPr lang="en-US"/>
          </a:p>
        </p:txBody>
      </p:sp>
      <p:sp>
        <p:nvSpPr>
          <p:cNvPr id="6656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656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A5507813-E093-42B3-A8C3-48F9C06BE87B}" type="slidenum">
              <a:rPr lang="en-US"/>
              <a:pPr/>
              <a:t>29</a:t>
            </a:fld>
            <a:endParaRPr lang="en-US"/>
          </a:p>
        </p:txBody>
      </p:sp>
      <p:sp>
        <p:nvSpPr>
          <p:cNvPr id="6758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758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571BBD4-49BE-47A2-BEA3-45ED0025A32C}" type="slidenum">
              <a:rPr lang="en-US"/>
              <a:pPr/>
              <a:t>30</a:t>
            </a:fld>
            <a:endParaRPr lang="en-US"/>
          </a:p>
        </p:txBody>
      </p:sp>
      <p:sp>
        <p:nvSpPr>
          <p:cNvPr id="6860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861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4C66090A-7C3A-4145-BE2C-2A77605EC5B2}" type="slidenum">
              <a:rPr lang="en-US"/>
              <a:pPr/>
              <a:t>31</a:t>
            </a:fld>
            <a:endParaRPr lang="en-US"/>
          </a:p>
        </p:txBody>
      </p:sp>
      <p:sp>
        <p:nvSpPr>
          <p:cNvPr id="6963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963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D934AD04-94FB-44CD-8DE1-DAEDB140EDD0}" type="slidenum">
              <a:rPr lang="en-US"/>
              <a:pPr/>
              <a:t>32</a:t>
            </a:fld>
            <a:endParaRPr lang="en-US"/>
          </a:p>
        </p:txBody>
      </p:sp>
      <p:sp>
        <p:nvSpPr>
          <p:cNvPr id="7065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065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B768A66-B9B8-4AA4-B5DA-9309C0223550}" type="slidenum">
              <a:rPr lang="en-US"/>
              <a:pPr/>
              <a:t>33</a:t>
            </a:fld>
            <a:endParaRPr lang="en-US"/>
          </a:p>
        </p:txBody>
      </p:sp>
      <p:sp>
        <p:nvSpPr>
          <p:cNvPr id="7168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168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710D1BDE-E464-49F6-8E69-8328BB14FA5C}" type="slidenum">
              <a:rPr lang="en-US"/>
              <a:pPr/>
              <a:t>34</a:t>
            </a:fld>
            <a:endParaRPr lang="en-US"/>
          </a:p>
        </p:txBody>
      </p:sp>
      <p:sp>
        <p:nvSpPr>
          <p:cNvPr id="7270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270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495AD1DB-8A2C-41A2-9BE4-E7F37C3E303A}" type="slidenum">
              <a:rPr lang="en-US"/>
              <a:pPr/>
              <a:t>35</a:t>
            </a:fld>
            <a:endParaRPr lang="en-US"/>
          </a:p>
        </p:txBody>
      </p:sp>
      <p:sp>
        <p:nvSpPr>
          <p:cNvPr id="73729" name="Text Box 1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3730" name="Rectangle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F7D73F02-3DC9-4F2A-9806-CA630737FDCB}" type="slidenum">
              <a:rPr lang="en-US"/>
              <a:pPr/>
              <a:t>36</a:t>
            </a:fld>
            <a:endParaRPr lang="en-US"/>
          </a:p>
        </p:txBody>
      </p:sp>
      <p:sp>
        <p:nvSpPr>
          <p:cNvPr id="7475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475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944CBDB2-78AC-4409-B0D3-3053875FBFF9}" type="slidenum">
              <a:rPr lang="en-US"/>
              <a:pPr/>
              <a:t>37</a:t>
            </a:fld>
            <a:endParaRPr lang="en-US"/>
          </a:p>
        </p:txBody>
      </p:sp>
      <p:sp>
        <p:nvSpPr>
          <p:cNvPr id="7577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577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F32DFC2-0310-4514-8A54-C29AE37BD98A}" type="slidenum">
              <a:rPr lang="en-US"/>
              <a:pPr/>
              <a:t>38</a:t>
            </a:fld>
            <a:endParaRPr lang="en-US"/>
          </a:p>
        </p:txBody>
      </p:sp>
      <p:sp>
        <p:nvSpPr>
          <p:cNvPr id="7680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680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97FFE8E2-9B08-4412-8743-8B13D4E29E22}" type="slidenum">
              <a:rPr lang="en-US"/>
              <a:pPr/>
              <a:t>39</a:t>
            </a:fld>
            <a:endParaRPr lang="en-US"/>
          </a:p>
        </p:txBody>
      </p:sp>
      <p:sp>
        <p:nvSpPr>
          <p:cNvPr id="7782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782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D93F8546-9AAC-4FB8-AA47-3D17BC37E557}" type="slidenum">
              <a:rPr lang="en-US"/>
              <a:pPr/>
              <a:t>40</a:t>
            </a:fld>
            <a:endParaRPr lang="en-US"/>
          </a:p>
        </p:txBody>
      </p:sp>
      <p:sp>
        <p:nvSpPr>
          <p:cNvPr id="7987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987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9F8D682-1BAC-42BD-854B-E5410316F671}" type="slidenum">
              <a:rPr lang="en-US"/>
              <a:pPr/>
              <a:t>42</a:t>
            </a:fld>
            <a:endParaRPr lang="en-US"/>
          </a:p>
        </p:txBody>
      </p:sp>
      <p:sp>
        <p:nvSpPr>
          <p:cNvPr id="8089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8089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25D9738-C272-4EDD-8EB9-0AA28845A84C}" type="slidenum">
              <a:rPr lang="en-US"/>
              <a:pPr/>
              <a:t>43</a:t>
            </a:fld>
            <a:endParaRPr lang="en-US"/>
          </a:p>
        </p:txBody>
      </p:sp>
      <p:sp>
        <p:nvSpPr>
          <p:cNvPr id="8192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8192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87075281-8664-458E-961A-C1D2CDF58373}" type="slidenum">
              <a:rPr lang="en-US"/>
              <a:pPr/>
              <a:t>44</a:t>
            </a:fld>
            <a:endParaRPr lang="en-US"/>
          </a:p>
        </p:txBody>
      </p:sp>
      <p:sp>
        <p:nvSpPr>
          <p:cNvPr id="8499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8499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0259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D1796E45-3FBF-4A46-AB53-69EE7287F562}" type="slidenum">
              <a:rPr lang="en-US"/>
              <a:pPr/>
              <a:t>47</a:t>
            </a:fld>
            <a:endParaRPr lang="en-US"/>
          </a:p>
        </p:txBody>
      </p:sp>
      <p:sp>
        <p:nvSpPr>
          <p:cNvPr id="8396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8397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6800" y="1406020"/>
            <a:ext cx="6172199" cy="2251579"/>
          </a:xfrm>
        </p:spPr>
        <p:txBody>
          <a:bodyPr lIns="0" rIns="0" anchor="t">
            <a:noAutofit/>
          </a:bodyPr>
          <a:lstStyle>
            <a:lvl1pPr>
              <a:defRPr sz="6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6800" y="3905864"/>
            <a:ext cx="6172200" cy="1123336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934ED70-8174-4B14-BDA8-864A1997BA5B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3456432" y="1545336"/>
            <a:ext cx="4224528" cy="3886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F190C181-92FF-4F02-8900-948E07A40197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 sz="28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9848" y="1472184"/>
            <a:ext cx="6172200" cy="2130552"/>
          </a:xfrm>
        </p:spPr>
        <p:txBody>
          <a:bodyPr anchor="t">
            <a:noAutofit/>
          </a:bodyPr>
          <a:lstStyle>
            <a:lvl1pPr algn="l">
              <a:defRPr sz="48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3886200"/>
            <a:ext cx="6172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7CF58A7-73C5-47E8-BE5D-272A138E0080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3776" y="609600"/>
            <a:ext cx="3616325" cy="1066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86998" y="1915859"/>
            <a:ext cx="3646966" cy="2881426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6754" y="1915881"/>
            <a:ext cx="3639311" cy="288139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BF8060E-13A2-4317-94A9-C23AEB592F75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>
          <a:xfrm>
            <a:off x="493776" y="6356350"/>
            <a:ext cx="5102352" cy="365125"/>
          </a:xfrm>
        </p:spPr>
        <p:txBody>
          <a:bodyPr/>
          <a:lstStyle/>
          <a:p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3776" y="609600"/>
            <a:ext cx="3615734" cy="1066799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1" y="1916113"/>
            <a:ext cx="3638550" cy="646112"/>
          </a:xfrm>
        </p:spPr>
        <p:txBody>
          <a:bodyPr anchor="t">
            <a:normAutofit/>
          </a:bodyPr>
          <a:lstStyle>
            <a:lvl1pPr marL="0" indent="0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860676"/>
            <a:ext cx="3638550" cy="288289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92625" y="1916113"/>
            <a:ext cx="3660775" cy="646112"/>
          </a:xfrm>
        </p:spPr>
        <p:txBody>
          <a:bodyPr anchor="t">
            <a:normAutofit/>
          </a:bodyPr>
          <a:lstStyle>
            <a:lvl1pPr marL="0" indent="0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92626" y="2860676"/>
            <a:ext cx="3651250" cy="28829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C341C28-63A0-4D6D-A296-3C1339926478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>
          <a:xfrm>
            <a:off x="493776" y="6356350"/>
            <a:ext cx="5102352" cy="365125"/>
          </a:xfrm>
        </p:spPr>
        <p:txBody>
          <a:bodyPr/>
          <a:lstStyle/>
          <a:p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7162800" y="1551543"/>
            <a:ext cx="1828800" cy="365125"/>
          </a:xfrm>
        </p:spPr>
        <p:txBody>
          <a:bodyPr/>
          <a:lstStyle/>
          <a:p>
            <a:endParaRPr lang="de-DE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BD152A8-20A9-4A84-BAB1-1D35715EFFAA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C3916-7A2F-498D-869C-69148D7D82E5}" type="slidenum">
              <a:rPr lang="de-DE" smtClean="0"/>
              <a:pPr/>
              <a:t>‹#›</a:t>
            </a:fld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9450" y="1920876"/>
            <a:ext cx="3654425" cy="288924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3776" y="606425"/>
            <a:ext cx="3629025" cy="1041400"/>
          </a:xfrm>
        </p:spPr>
        <p:txBody>
          <a:bodyPr anchor="t">
            <a:normAutofit/>
          </a:bodyPr>
          <a:lstStyle>
            <a:lvl1pPr algn="l">
              <a:defRPr sz="18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920875"/>
            <a:ext cx="3629025" cy="1812925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2395A91-15F1-48C6-A53F-DDE99FFB2886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493776" y="6356350"/>
            <a:ext cx="5102352" cy="365125"/>
          </a:xfrm>
        </p:spPr>
        <p:txBody>
          <a:bodyPr/>
          <a:lstStyle/>
          <a:p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3776" y="600074"/>
            <a:ext cx="2074862" cy="1981201"/>
          </a:xfrm>
          <a:ln>
            <a:noFill/>
          </a:ln>
        </p:spPr>
        <p:txBody>
          <a:bodyPr anchor="t">
            <a:normAutofit/>
          </a:bodyPr>
          <a:lstStyle>
            <a:lvl1pPr algn="l">
              <a:defRPr sz="1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63862" y="1650999"/>
            <a:ext cx="5627687" cy="422076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63862" y="614363"/>
            <a:ext cx="3741738" cy="909637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5C8E4DF-4907-4895-921F-3459C2844020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493776" y="6356350"/>
            <a:ext cx="5102352" cy="365125"/>
          </a:xfrm>
        </p:spPr>
        <p:txBody>
          <a:bodyPr/>
          <a:lstStyle/>
          <a:p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54400" y="1554480"/>
            <a:ext cx="4222308" cy="388620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9BCC0-CBBE-4BA4-9D0B-0DE9088D9ABF}" type="slidenum">
              <a:rPr lang="de-DE" smtClean="0"/>
              <a:pPr/>
              <a:t>‹#›</a:t>
            </a:fld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69848" y="1554480"/>
            <a:ext cx="2075688" cy="3886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56432" y="1554480"/>
            <a:ext cx="4224528" cy="3886200"/>
          </a:xfrm>
        </p:spPr>
        <p:txBody>
          <a:bodyPr vert="eaVer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3D420-7EE7-42CF-8D2B-48A1F0C41EB4}" type="slidenum">
              <a:rPr lang="de-DE" smtClean="0"/>
              <a:pPr/>
              <a:t>‹#›</a:t>
            </a:fld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130175"/>
            <a:ext cx="8228013" cy="143351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7013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6613" y="1600200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40175"/>
            <a:ext cx="4037013" cy="21891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6613" y="3940175"/>
            <a:ext cx="4038600" cy="21891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idx="10"/>
          </p:nvPr>
        </p:nvSpPr>
        <p:spPr>
          <a:xfrm>
            <a:off x="457200" y="6248400"/>
            <a:ext cx="2132013" cy="455613"/>
          </a:xfrm>
        </p:spPr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idx="11"/>
          </p:nvPr>
        </p:nvSpPr>
        <p:spPr>
          <a:xfrm>
            <a:off x="3124200" y="6248400"/>
            <a:ext cx="2894013" cy="455613"/>
          </a:xfrm>
        </p:spPr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idx="12"/>
          </p:nvPr>
        </p:nvSpPr>
        <p:spPr>
          <a:xfrm>
            <a:off x="6553200" y="6248400"/>
            <a:ext cx="2132013" cy="455613"/>
          </a:xfrm>
        </p:spPr>
        <p:txBody>
          <a:bodyPr/>
          <a:lstStyle>
            <a:lvl1pPr>
              <a:defRPr/>
            </a:lvl1pPr>
          </a:lstStyle>
          <a:p>
            <a:fld id="{797968BF-288B-4A3C-AE48-16546BEEB20D}" type="slidenum">
              <a:rPr lang="de-DE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764876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1554480"/>
            <a:ext cx="2073348" cy="197946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54400" y="1547036"/>
            <a:ext cx="4222308" cy="38862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162800" y="189468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69848" y="6356350"/>
            <a:ext cx="5102352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59752" y="6356350"/>
            <a:ext cx="1137684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91845B-BB59-460E-B0F4-9661E84AA11A}" type="slidenum">
              <a:rPr lang="de-DE" smtClean="0"/>
              <a:pPr/>
              <a:t>‹#›</a:t>
            </a:fld>
            <a:endParaRPr lang="de-DE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1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png"/><Relationship Id="rId9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notesSlide" Target="../notesSlides/notesSlide7.xml"/><Relationship Id="rId7" Type="http://schemas.openxmlformats.org/officeDocument/2006/relationships/image" Target="../media/image1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5.png"/><Relationship Id="rId5" Type="http://schemas.openxmlformats.org/officeDocument/2006/relationships/image" Target="../media/image14.wmf"/><Relationship Id="rId4" Type="http://schemas.openxmlformats.org/officeDocument/2006/relationships/oleObject" Target="../embeddings/oleObject1.bin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13" Type="http://schemas.openxmlformats.org/officeDocument/2006/relationships/image" Target="../media/image22.png"/><Relationship Id="rId3" Type="http://schemas.openxmlformats.org/officeDocument/2006/relationships/notesSlide" Target="../notesSlides/notesSlide8.xml"/><Relationship Id="rId7" Type="http://schemas.openxmlformats.org/officeDocument/2006/relationships/image" Target="../media/image19.png"/><Relationship Id="rId12" Type="http://schemas.openxmlformats.org/officeDocument/2006/relationships/oleObject" Target="../embeddings/oleObject6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3.bin"/><Relationship Id="rId11" Type="http://schemas.openxmlformats.org/officeDocument/2006/relationships/image" Target="../media/image21.png"/><Relationship Id="rId5" Type="http://schemas.openxmlformats.org/officeDocument/2006/relationships/image" Target="../media/image18.png"/><Relationship Id="rId10" Type="http://schemas.openxmlformats.org/officeDocument/2006/relationships/oleObject" Target="../embeddings/oleObject5.bin"/><Relationship Id="rId4" Type="http://schemas.openxmlformats.org/officeDocument/2006/relationships/oleObject" Target="../embeddings/oleObject2.bin"/><Relationship Id="rId9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.bin"/><Relationship Id="rId13" Type="http://schemas.openxmlformats.org/officeDocument/2006/relationships/image" Target="../media/image21.png"/><Relationship Id="rId3" Type="http://schemas.openxmlformats.org/officeDocument/2006/relationships/notesSlide" Target="../notesSlides/notesSlide12.xml"/><Relationship Id="rId7" Type="http://schemas.openxmlformats.org/officeDocument/2006/relationships/image" Target="../media/image30.png"/><Relationship Id="rId12" Type="http://schemas.openxmlformats.org/officeDocument/2006/relationships/oleObject" Target="../embeddings/oleObject11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8.bin"/><Relationship Id="rId11" Type="http://schemas.openxmlformats.org/officeDocument/2006/relationships/image" Target="../media/image32.png"/><Relationship Id="rId5" Type="http://schemas.openxmlformats.org/officeDocument/2006/relationships/image" Target="../media/image29.png"/><Relationship Id="rId15" Type="http://schemas.openxmlformats.org/officeDocument/2006/relationships/image" Target="../media/image33.png"/><Relationship Id="rId10" Type="http://schemas.openxmlformats.org/officeDocument/2006/relationships/oleObject" Target="../embeddings/oleObject10.bin"/><Relationship Id="rId4" Type="http://schemas.openxmlformats.org/officeDocument/2006/relationships/oleObject" Target="../embeddings/oleObject7.bin"/><Relationship Id="rId9" Type="http://schemas.openxmlformats.org/officeDocument/2006/relationships/image" Target="../media/image31.png"/><Relationship Id="rId14" Type="http://schemas.openxmlformats.org/officeDocument/2006/relationships/oleObject" Target="../embeddings/oleObject12.bin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7" Type="http://schemas.openxmlformats.org/officeDocument/2006/relationships/image" Target="../media/image5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8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.png"/><Relationship Id="rId5" Type="http://schemas.openxmlformats.org/officeDocument/2006/relationships/image" Target="../media/image61.jpeg"/><Relationship Id="rId4" Type="http://schemas.openxmlformats.org/officeDocument/2006/relationships/image" Target="../media/image60.jpe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wmf"/><Relationship Id="rId3" Type="http://schemas.openxmlformats.org/officeDocument/2006/relationships/notesSlide" Target="../notesSlides/notesSlide22.xml"/><Relationship Id="rId7" Type="http://schemas.openxmlformats.org/officeDocument/2006/relationships/oleObject" Target="../embeddings/oleObject14.bin"/><Relationship Id="rId12" Type="http://schemas.openxmlformats.org/officeDocument/2006/relationships/image" Target="../media/image66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63.wmf"/><Relationship Id="rId11" Type="http://schemas.openxmlformats.org/officeDocument/2006/relationships/oleObject" Target="../embeddings/oleObject16.bin"/><Relationship Id="rId5" Type="http://schemas.openxmlformats.org/officeDocument/2006/relationships/oleObject" Target="../embeddings/oleObject13.bin"/><Relationship Id="rId10" Type="http://schemas.openxmlformats.org/officeDocument/2006/relationships/image" Target="../media/image65.wmf"/><Relationship Id="rId4" Type="http://schemas.openxmlformats.org/officeDocument/2006/relationships/image" Target="../media/image57.png"/><Relationship Id="rId9" Type="http://schemas.openxmlformats.org/officeDocument/2006/relationships/oleObject" Target="../embeddings/oleObject15.bin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image" Target="../media/image67.png"/><Relationship Id="rId7" Type="http://schemas.openxmlformats.org/officeDocument/2006/relationships/image" Target="../media/image7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0.png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4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79.jpeg"/><Relationship Id="rId5" Type="http://schemas.openxmlformats.org/officeDocument/2006/relationships/image" Target="../media/image78.png"/><Relationship Id="rId4" Type="http://schemas.openxmlformats.org/officeDocument/2006/relationships/oleObject" Target="../embeddings/oleObject17.bin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80.wmf"/><Relationship Id="rId5" Type="http://schemas.openxmlformats.org/officeDocument/2006/relationships/oleObject" Target="../embeddings/oleObject18.bin"/><Relationship Id="rId4" Type="http://schemas.openxmlformats.org/officeDocument/2006/relationships/image" Target="../media/image81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83.jpeg"/><Relationship Id="rId5" Type="http://schemas.openxmlformats.org/officeDocument/2006/relationships/image" Target="../media/image82.png"/><Relationship Id="rId4" Type="http://schemas.openxmlformats.org/officeDocument/2006/relationships/oleObject" Target="../embeddings/oleObject19.bin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7" Type="http://schemas.openxmlformats.org/officeDocument/2006/relationships/image" Target="../media/image8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85.png"/><Relationship Id="rId5" Type="http://schemas.openxmlformats.org/officeDocument/2006/relationships/image" Target="../media/image84.wmf"/><Relationship Id="rId4" Type="http://schemas.openxmlformats.org/officeDocument/2006/relationships/oleObject" Target="../embeddings/oleObject20.bin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88.png"/><Relationship Id="rId5" Type="http://schemas.openxmlformats.org/officeDocument/2006/relationships/image" Target="../media/image87.wmf"/><Relationship Id="rId4" Type="http://schemas.openxmlformats.org/officeDocument/2006/relationships/oleObject" Target="../embeddings/oleObject21.bin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2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8.png"/><Relationship Id="rId3" Type="http://schemas.openxmlformats.org/officeDocument/2006/relationships/image" Target="../media/image93.png"/><Relationship Id="rId7" Type="http://schemas.openxmlformats.org/officeDocument/2006/relationships/image" Target="../media/image97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6.png"/><Relationship Id="rId5" Type="http://schemas.openxmlformats.org/officeDocument/2006/relationships/image" Target="../media/image95.png"/><Relationship Id="rId4" Type="http://schemas.openxmlformats.org/officeDocument/2006/relationships/image" Target="../media/image94.png"/><Relationship Id="rId9" Type="http://schemas.openxmlformats.org/officeDocument/2006/relationships/image" Target="../media/image99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2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image" Target="../media/image103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6.pn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eg"/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9.jpe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sz="quarter" idx="13"/>
          </p:nvPr>
        </p:nvSpPr>
        <p:spPr>
          <a:xfrm>
            <a:off x="1115616" y="1545336"/>
            <a:ext cx="6565344" cy="3886200"/>
          </a:xfrm>
          <a:ln/>
        </p:spPr>
        <p:txBody>
          <a:bodyPr/>
          <a:lstStyle/>
          <a:p>
            <a:pPr algn="ctr">
              <a:spcBef>
                <a:spcPts val="1350"/>
              </a:spcBef>
            </a:pPr>
            <a:endParaRPr lang="sk-SK" sz="5400" smtClean="0"/>
          </a:p>
          <a:p>
            <a:pPr marL="0" indent="0" algn="ctr">
              <a:spcBef>
                <a:spcPts val="1350"/>
              </a:spcBef>
              <a:buNone/>
            </a:pPr>
            <a:r>
              <a:rPr lang="sk-SK" sz="5400" b="1" i="0" smtClean="0"/>
              <a:t>Modely farieb</a:t>
            </a:r>
            <a:endParaRPr lang="sk-SK" sz="5400" b="1" i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sz="quarter" idx="13"/>
          </p:nvPr>
        </p:nvSpPr>
        <p:spPr>
          <a:xfrm>
            <a:off x="457200" y="1600200"/>
            <a:ext cx="8229600" cy="4530725"/>
          </a:xfrm>
          <a:ln/>
        </p:spPr>
        <p:txBody>
          <a:bodyPr/>
          <a:lstStyle/>
          <a:p>
            <a:pPr>
              <a:spcBef>
                <a:spcPts val="700"/>
              </a:spcBef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sk-SK" sz="2800" dirty="0" smtClean="0">
                <a:effectLst/>
              </a:rPr>
              <a:t>HW orientované:</a:t>
            </a:r>
          </a:p>
          <a:p>
            <a:pPr>
              <a:spcBef>
                <a:spcPts val="700"/>
              </a:spcBef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sk-SK" sz="2800" dirty="0" smtClean="0">
                <a:effectLst/>
              </a:rPr>
              <a:t>		RGB, CMYK, televízne normy</a:t>
            </a:r>
          </a:p>
          <a:p>
            <a:pPr>
              <a:spcBef>
                <a:spcPts val="700"/>
              </a:spcBef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sk-SK" sz="2800" dirty="0" smtClean="0">
                <a:effectLst/>
              </a:rPr>
              <a:t>Užívateľsky orientované: </a:t>
            </a:r>
          </a:p>
          <a:p>
            <a:pPr>
              <a:spcBef>
                <a:spcPts val="700"/>
              </a:spcBef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sk-SK" sz="2800" dirty="0" smtClean="0">
                <a:effectLst/>
              </a:rPr>
              <a:t>		HLS, HSV, HSI</a:t>
            </a:r>
          </a:p>
          <a:p>
            <a:pPr>
              <a:spcBef>
                <a:spcPts val="700"/>
              </a:spcBef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sk-SK" sz="2800" dirty="0" smtClean="0">
                <a:effectLst/>
              </a:rPr>
              <a:t>Vnemovo rovnomerné (</a:t>
            </a:r>
            <a:r>
              <a:rPr lang="sk-SK" sz="2800" dirty="0" err="1" smtClean="0">
                <a:effectLst/>
              </a:rPr>
              <a:t>perceptually</a:t>
            </a:r>
            <a:r>
              <a:rPr lang="sk-SK" sz="2800" dirty="0" smtClean="0">
                <a:effectLst/>
              </a:rPr>
              <a:t> </a:t>
            </a:r>
            <a:r>
              <a:rPr lang="sk-SK" sz="2800" dirty="0" err="1" smtClean="0">
                <a:effectLst/>
              </a:rPr>
              <a:t>uniform</a:t>
            </a:r>
            <a:r>
              <a:rPr lang="sk-SK" sz="2800" dirty="0" smtClean="0">
                <a:effectLst/>
              </a:rPr>
              <a:t>) :</a:t>
            </a:r>
          </a:p>
          <a:p>
            <a:pPr>
              <a:spcBef>
                <a:spcPts val="700"/>
              </a:spcBef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sk-SK" sz="2800" dirty="0" smtClean="0">
                <a:effectLst/>
              </a:rPr>
              <a:t>		CIE </a:t>
            </a:r>
            <a:r>
              <a:rPr lang="sk-SK" sz="2800" dirty="0" err="1" smtClean="0">
                <a:effectLst/>
              </a:rPr>
              <a:t>Lab</a:t>
            </a:r>
            <a:r>
              <a:rPr lang="sk-SK" sz="2800" dirty="0" smtClean="0">
                <a:effectLst/>
              </a:rPr>
              <a:t>, </a:t>
            </a:r>
            <a:r>
              <a:rPr lang="sk-SK" sz="2800" dirty="0" err="1" smtClean="0">
                <a:effectLst/>
              </a:rPr>
              <a:t>Luv</a:t>
            </a:r>
            <a:r>
              <a:rPr lang="sk-SK" sz="2800" dirty="0" smtClean="0">
                <a:effectLst/>
              </a:rPr>
              <a:t>, WUV</a:t>
            </a:r>
          </a:p>
          <a:p>
            <a:pPr>
              <a:spcBef>
                <a:spcPts val="700"/>
              </a:spcBef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sk-SK" sz="2800" dirty="0" smtClean="0">
                <a:effectLst/>
              </a:rPr>
              <a:t>Iné:</a:t>
            </a:r>
          </a:p>
          <a:p>
            <a:pPr>
              <a:spcBef>
                <a:spcPts val="700"/>
              </a:spcBef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sk-SK" sz="2800" dirty="0" smtClean="0">
                <a:effectLst/>
              </a:rPr>
              <a:t>		XYZ, oponent, TSV, LUX, YES, ...</a:t>
            </a:r>
            <a:endParaRPr lang="sk-SK" sz="2800" dirty="0">
              <a:effectLst/>
            </a:endParaRPr>
          </a:p>
        </p:txBody>
      </p:sp>
      <p:sp>
        <p:nvSpPr>
          <p:cNvPr id="8193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1139825"/>
          </a:xfrm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/>
              <a:t>Modely farieb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Rectangle 1"/>
          <p:cNvSpPr>
            <a:spLocks noGrp="1" noChangeArrowheads="1"/>
          </p:cNvSpPr>
          <p:nvPr>
            <p:ph type="title"/>
          </p:nvPr>
        </p:nvSpPr>
        <p:spPr>
          <a:xfrm>
            <a:off x="1326927" y="260648"/>
            <a:ext cx="1727423" cy="951185"/>
          </a:xfrm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norm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k-SK" sz="3600" dirty="0">
                <a:latin typeface="Bookman Itc L OT Demi Bold" pitchFamily="50" charset="0"/>
              </a:rPr>
              <a:t>RGB</a:t>
            </a:r>
          </a:p>
        </p:txBody>
      </p:sp>
      <p:sp>
        <p:nvSpPr>
          <p:cNvPr id="9218" name="Rectangle 2"/>
          <p:cNvSpPr>
            <a:spLocks noChangeArrowheads="1"/>
          </p:cNvSpPr>
          <p:nvPr/>
        </p:nvSpPr>
        <p:spPr bwMode="auto">
          <a:xfrm>
            <a:off x="509588" y="1424376"/>
            <a:ext cx="4814887" cy="31107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k-SK" sz="2800" dirty="0" smtClean="0">
                <a:solidFill>
                  <a:srgbClr val="FFFFFF"/>
                </a:solidFill>
              </a:rPr>
              <a:t>Najznámejší model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k-SK" sz="2800" dirty="0" smtClean="0">
                <a:solidFill>
                  <a:srgbClr val="FFFFFF"/>
                </a:solidFill>
              </a:rPr>
              <a:t>Používaný v monitoroch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k-SK" sz="2800" dirty="0" smtClean="0">
                <a:solidFill>
                  <a:srgbClr val="FFFFFF"/>
                </a:solidFill>
              </a:rPr>
              <a:t>Farebné svetlá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sk-SK" sz="2800" dirty="0" smtClean="0">
              <a:solidFill>
                <a:srgbClr val="FFFFFF"/>
              </a:solidFill>
            </a:endParaRP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k-SK" sz="2800" dirty="0" smtClean="0">
                <a:solidFill>
                  <a:srgbClr val="FFFFFF"/>
                </a:solidFill>
              </a:rPr>
              <a:t>Hodnoty R,G,B </a:t>
            </a:r>
            <a:r>
              <a:rPr lang="sk-SK" sz="2800" dirty="0" smtClean="0">
                <a:solidFill>
                  <a:srgbClr val="FFFFFF"/>
                </a:solidFill>
                <a:latin typeface="Symbol" pitchFamily="18" charset="2"/>
              </a:rPr>
              <a:t></a:t>
            </a:r>
            <a:r>
              <a:rPr lang="sk-SK" sz="2800" dirty="0" smtClean="0">
                <a:solidFill>
                  <a:srgbClr val="FFFFFF"/>
                </a:solidFill>
              </a:rPr>
              <a:t> </a:t>
            </a:r>
            <a:r>
              <a:rPr lang="sk-SK" sz="2800" dirty="0" smtClean="0">
                <a:solidFill>
                  <a:srgbClr val="FFFFFF"/>
                </a:solidFill>
                <a:latin typeface="Symbol" pitchFamily="18" charset="2"/>
              </a:rPr>
              <a:t></a:t>
            </a:r>
            <a:r>
              <a:rPr lang="sk-SK" sz="2800" dirty="0" smtClean="0">
                <a:solidFill>
                  <a:srgbClr val="FFFFFF"/>
                </a:solidFill>
              </a:rPr>
              <a:t>0, 1</a:t>
            </a:r>
            <a:r>
              <a:rPr lang="sk-SK" sz="2800" dirty="0" smtClean="0">
                <a:solidFill>
                  <a:srgbClr val="FFFFFF"/>
                </a:solidFill>
                <a:latin typeface="Symbol" pitchFamily="18" charset="2"/>
              </a:rPr>
              <a:t></a:t>
            </a:r>
            <a:r>
              <a:rPr lang="sk-SK" sz="2800" dirty="0" smtClean="0">
                <a:solidFill>
                  <a:srgbClr val="FFFFFF"/>
                </a:solidFill>
              </a:rPr>
              <a:t> 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k-SK" sz="2800" dirty="0" smtClean="0">
                <a:solidFill>
                  <a:srgbClr val="FFFFFF"/>
                </a:solidFill>
              </a:rPr>
              <a:t>Kocka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sk-SK" sz="2800" dirty="0">
              <a:solidFill>
                <a:srgbClr val="FFFFFF"/>
              </a:solidFill>
            </a:endParaRPr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334"/>
          <a:stretch>
            <a:fillRect/>
          </a:stretch>
        </p:blipFill>
        <p:spPr bwMode="auto">
          <a:xfrm>
            <a:off x="5355614" y="548680"/>
            <a:ext cx="3214688" cy="2640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l="34334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86" r="25420" b="11526"/>
          <a:stretch>
            <a:fillRect/>
          </a:stretch>
        </p:blipFill>
        <p:spPr bwMode="auto">
          <a:xfrm>
            <a:off x="5600883" y="3537744"/>
            <a:ext cx="2724150" cy="1963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l="25986" r="25420" b="11526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6950" y="4219575"/>
            <a:ext cx="4114800" cy="2343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l="14063" t="37500" r="10936" b="5553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1139825"/>
          </a:xfrm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norm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k-SK" sz="4000" dirty="0">
                <a:latin typeface="Bookman Itc L OT Demi Bold" pitchFamily="50" charset="0"/>
              </a:rPr>
              <a:t>RGB</a:t>
            </a:r>
            <a:endParaRPr lang="de-DE" sz="4000" dirty="0"/>
          </a:p>
        </p:txBody>
      </p:sp>
      <p:sp>
        <p:nvSpPr>
          <p:cNvPr id="10242" name="Rectangle 2"/>
          <p:cNvSpPr>
            <a:spLocks noChangeArrowheads="1"/>
          </p:cNvSpPr>
          <p:nvPr/>
        </p:nvSpPr>
        <p:spPr bwMode="auto">
          <a:xfrm>
            <a:off x="511175" y="1756917"/>
            <a:ext cx="7299091" cy="20027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k-SK" sz="2400" dirty="0" smtClean="0">
                <a:solidFill>
                  <a:srgbClr val="FFFFFF"/>
                </a:solidFill>
              </a:rPr>
              <a:t>Aditívne skladanie farieb: čím viac farieb zložíme, 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k-SK" sz="2400" dirty="0" smtClean="0">
                <a:solidFill>
                  <a:srgbClr val="FFFFFF"/>
                </a:solidFill>
              </a:rPr>
              <a:t>tým je výsledok svetlejší (spočítava sa ich intenzita).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sk-SK" sz="2400" dirty="0" smtClean="0">
              <a:solidFill>
                <a:srgbClr val="FFFFFF"/>
              </a:solidFill>
            </a:endParaRP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sk-SK" sz="2400" dirty="0" smtClean="0">
              <a:solidFill>
                <a:srgbClr val="FFFFFF"/>
              </a:solidFill>
            </a:endParaRP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k-SK" sz="2800" dirty="0" smtClean="0">
                <a:solidFill>
                  <a:srgbClr val="FFFFFF"/>
                </a:solidFill>
              </a:rPr>
              <a:t> </a:t>
            </a:r>
            <a:endParaRPr lang="sk-SK" sz="2800" dirty="0">
              <a:solidFill>
                <a:srgbClr val="FFFFFF"/>
              </a:solidFill>
            </a:endParaRPr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6963" y="2847975"/>
            <a:ext cx="2571750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0245" name="Text Box 5"/>
          <p:cNvSpPr txBox="1">
            <a:spLocks noChangeArrowheads="1"/>
          </p:cNvSpPr>
          <p:nvPr/>
        </p:nvSpPr>
        <p:spPr bwMode="auto">
          <a:xfrm>
            <a:off x="684213" y="3573463"/>
            <a:ext cx="5688012" cy="2677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176213" indent="-176213"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1pPr>
            <a:lvl2pPr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2pPr>
            <a:lvl3pPr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3pPr>
            <a:lvl4pPr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4pPr>
            <a:lvl5pPr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50000"/>
              </a:spcBef>
              <a:buFont typeface="Wingdings" pitchFamily="2" charset="2"/>
              <a:buNone/>
            </a:pPr>
            <a:r>
              <a:rPr lang="sk-SK" dirty="0" smtClean="0">
                <a:solidFill>
                  <a:schemeClr val="tx1"/>
                </a:solidFill>
              </a:rPr>
              <a:t>- </a:t>
            </a:r>
            <a:r>
              <a:rPr lang="sk-SK" sz="2400" dirty="0" smtClean="0">
                <a:solidFill>
                  <a:schemeClr val="tx1"/>
                </a:solidFill>
              </a:rPr>
              <a:t>Veľa rôznych modelov RGB 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sk-SK" sz="2400" dirty="0" smtClean="0">
                <a:solidFill>
                  <a:schemeClr val="tx1"/>
                </a:solidFill>
              </a:rPr>
              <a:t>- Každý ma iné hodnoty základných farieb užívateľovi obvykle nedostupné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sk-SK" sz="2400" dirty="0" smtClean="0">
                <a:solidFill>
                  <a:schemeClr val="tx1"/>
                </a:solidFill>
              </a:rPr>
              <a:t>- TV spoločnosti si určili hodnoty základných farieb RGB podľa použitých technológií</a:t>
            </a:r>
            <a:endParaRPr lang="sk-SK" sz="2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0066" name="Title 1"/>
          <p:cNvSpPr>
            <a:spLocks noGrp="1"/>
          </p:cNvSpPr>
          <p:nvPr>
            <p:ph type="title" idx="4294967295"/>
          </p:nvPr>
        </p:nvSpPr>
        <p:spPr>
          <a:xfrm>
            <a:off x="446856" y="274638"/>
            <a:ext cx="8229600" cy="762000"/>
          </a:xfrm>
        </p:spPr>
        <p:txBody>
          <a:bodyPr anchor="ctr">
            <a:norm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4000" dirty="0">
                <a:latin typeface="Bookman Itc L OT Demi Bold" pitchFamily="50" charset="0"/>
              </a:rPr>
              <a:t>RGB </a:t>
            </a:r>
            <a:r>
              <a:rPr lang="sk-SK" sz="4000" dirty="0" smtClean="0">
                <a:latin typeface="Bookman Itc L OT Demi Bold" pitchFamily="50" charset="0"/>
              </a:rPr>
              <a:t>Príklad</a:t>
            </a:r>
            <a:endParaRPr lang="en-US" sz="4000" dirty="0">
              <a:latin typeface="Bookman Itc L OT Demi Bold" pitchFamily="50" charset="0"/>
            </a:endParaRPr>
          </a:p>
        </p:txBody>
      </p:sp>
      <p:pic>
        <p:nvPicPr>
          <p:cNvPr id="7" name="Content Placeholder 6" descr="Renoir_red.jpg"/>
          <p:cNvPicPr>
            <a:picLocks noGrp="1" noChangeAspect="1"/>
          </p:cNvPicPr>
          <p:nvPr>
            <p:ph idx="4294967295"/>
          </p:nvPr>
        </p:nvPicPr>
        <p:blipFill>
          <a:blip r:embed="rId3"/>
          <a:stretch>
            <a:fillRect/>
          </a:stretch>
        </p:blipFill>
        <p:spPr>
          <a:xfrm>
            <a:off x="2412153" y="1311132"/>
            <a:ext cx="1597025" cy="2238375"/>
          </a:xfrm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Picture 9" descr="Renoi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579900" y="1318526"/>
            <a:ext cx="1522023" cy="22433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40071" name="TextBox 10"/>
          <p:cNvSpPr txBox="1">
            <a:spLocks noChangeArrowheads="1"/>
          </p:cNvSpPr>
          <p:nvPr/>
        </p:nvSpPr>
        <p:spPr bwMode="auto">
          <a:xfrm>
            <a:off x="579899" y="3561883"/>
            <a:ext cx="1522023" cy="278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cs typeface="Angsana New" pitchFamily="18" charset="-34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cs typeface="Angsana New" pitchFamily="18" charset="-34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cs typeface="Angsana New" pitchFamily="18" charset="-34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cs typeface="Angsana New" pitchFamily="18" charset="-34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cs typeface="Angsana New" pitchFamily="18" charset="-34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cs typeface="Angsana New" pitchFamily="18" charset="-34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cs typeface="Angsana New" pitchFamily="18" charset="-34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cs typeface="Angsana New" pitchFamily="18" charset="-34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cs typeface="Angsana New" pitchFamily="18" charset="-34"/>
              </a:defRPr>
            </a:lvl9pPr>
          </a:lstStyle>
          <a:p>
            <a:pPr algn="ctr"/>
            <a:r>
              <a:rPr kumimoji="0" lang="en-US" sz="1800" dirty="0"/>
              <a:t>Original</a:t>
            </a:r>
          </a:p>
        </p:txBody>
      </p:sp>
      <p:pic>
        <p:nvPicPr>
          <p:cNvPr id="8" name="Picture 7" descr="Renoir_green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 bwMode="auto">
          <a:xfrm>
            <a:off x="4675188" y="1318526"/>
            <a:ext cx="1594983" cy="22433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40074" name="TextBox 11"/>
          <p:cNvSpPr txBox="1">
            <a:spLocks noChangeArrowheads="1"/>
          </p:cNvSpPr>
          <p:nvPr/>
        </p:nvSpPr>
        <p:spPr bwMode="auto">
          <a:xfrm>
            <a:off x="4675188" y="3561882"/>
            <a:ext cx="1594983" cy="278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cs typeface="Angsana New" pitchFamily="18" charset="-34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cs typeface="Angsana New" pitchFamily="18" charset="-34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cs typeface="Angsana New" pitchFamily="18" charset="-34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cs typeface="Angsana New" pitchFamily="18" charset="-34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cs typeface="Angsana New" pitchFamily="18" charset="-34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cs typeface="Angsana New" pitchFamily="18" charset="-34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cs typeface="Angsana New" pitchFamily="18" charset="-34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cs typeface="Angsana New" pitchFamily="18" charset="-34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cs typeface="Angsana New" pitchFamily="18" charset="-34"/>
              </a:defRPr>
            </a:lvl9pPr>
          </a:lstStyle>
          <a:p>
            <a:pPr algn="ctr"/>
            <a:r>
              <a:rPr kumimoji="0" lang="en-US" sz="1800" dirty="0"/>
              <a:t>Green Band</a:t>
            </a:r>
          </a:p>
        </p:txBody>
      </p:sp>
      <p:grpSp>
        <p:nvGrpSpPr>
          <p:cNvPr id="6" name="Group 16"/>
          <p:cNvGrpSpPr>
            <a:grpSpLocks/>
          </p:cNvGrpSpPr>
          <p:nvPr/>
        </p:nvGrpSpPr>
        <p:grpSpPr bwMode="auto">
          <a:xfrm>
            <a:off x="6877050" y="1318526"/>
            <a:ext cx="1661308" cy="2522544"/>
            <a:chOff x="6858000" y="1905000"/>
            <a:chExt cx="2057400" cy="3323273"/>
          </a:xfrm>
        </p:grpSpPr>
        <p:pic>
          <p:nvPicPr>
            <p:cNvPr id="9" name="Picture 8" descr="Renoir_blue.jpg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858000" y="1905000"/>
              <a:ext cx="2057400" cy="2955464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1240077" name="TextBox 13"/>
            <p:cNvSpPr txBox="1">
              <a:spLocks noChangeArrowheads="1"/>
            </p:cNvSpPr>
            <p:nvPr/>
          </p:nvSpPr>
          <p:spPr bwMode="auto">
            <a:xfrm>
              <a:off x="6858000" y="4861618"/>
              <a:ext cx="2057400" cy="3666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Angsana New" pitchFamily="18" charset="-34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Angsana New" pitchFamily="18" charset="-34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Angsana New" pitchFamily="18" charset="-34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Angsana New" pitchFamily="18" charset="-34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Angsana New" pitchFamily="18" charset="-34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Angsana New" pitchFamily="18" charset="-34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Angsana New" pitchFamily="18" charset="-34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Angsana New" pitchFamily="18" charset="-34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Angsana New" pitchFamily="18" charset="-34"/>
                </a:defRPr>
              </a:lvl9pPr>
            </a:lstStyle>
            <a:p>
              <a:pPr algn="ctr"/>
              <a:r>
                <a:rPr kumimoji="0" lang="en-US" sz="1800" dirty="0"/>
                <a:t>Blue Band</a:t>
              </a:r>
            </a:p>
          </p:txBody>
        </p:sp>
      </p:grpSp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2635332" y="3562759"/>
            <a:ext cx="115066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cs typeface="Angsana New" pitchFamily="18" charset="-34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cs typeface="Angsana New" pitchFamily="18" charset="-34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cs typeface="Angsana New" pitchFamily="18" charset="-34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cs typeface="Angsana New" pitchFamily="18" charset="-34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cs typeface="Angsana New" pitchFamily="18" charset="-34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cs typeface="Angsana New" pitchFamily="18" charset="-34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cs typeface="Angsana New" pitchFamily="18" charset="-34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cs typeface="Angsana New" pitchFamily="18" charset="-34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cs typeface="Angsana New" pitchFamily="18" charset="-34"/>
              </a:defRPr>
            </a:lvl9pPr>
          </a:lstStyle>
          <a:p>
            <a:pPr algn="ctr"/>
            <a:r>
              <a:rPr kumimoji="0" lang="en-US" sz="1800" dirty="0"/>
              <a:t>Red Band</a:t>
            </a:r>
          </a:p>
        </p:txBody>
      </p:sp>
      <p:pic>
        <p:nvPicPr>
          <p:cNvPr id="15" name="Content Placeholder 6" descr="Renoir_red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 bwMode="auto">
          <a:xfrm>
            <a:off x="2359128" y="4224413"/>
            <a:ext cx="1568475" cy="2200123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16" descr="Renoir_green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 bwMode="auto">
          <a:xfrm>
            <a:off x="4714514" y="4286987"/>
            <a:ext cx="1534885" cy="21332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9" name="TextBox 11"/>
          <p:cNvSpPr txBox="1">
            <a:spLocks noChangeArrowheads="1"/>
          </p:cNvSpPr>
          <p:nvPr/>
        </p:nvSpPr>
        <p:spPr bwMode="auto">
          <a:xfrm>
            <a:off x="4904385" y="6420265"/>
            <a:ext cx="1136587" cy="30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cs typeface="Angsana New" pitchFamily="18" charset="-34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cs typeface="Angsana New" pitchFamily="18" charset="-34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cs typeface="Angsana New" pitchFamily="18" charset="-34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cs typeface="Angsana New" pitchFamily="18" charset="-34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cs typeface="Angsana New" pitchFamily="18" charset="-34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cs typeface="Angsana New" pitchFamily="18" charset="-34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cs typeface="Angsana New" pitchFamily="18" charset="-34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cs typeface="Angsana New" pitchFamily="18" charset="-34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cs typeface="Angsana New" pitchFamily="18" charset="-34"/>
              </a:defRPr>
            </a:lvl9pPr>
          </a:lstStyle>
          <a:p>
            <a:pPr algn="ctr"/>
            <a:r>
              <a:rPr kumimoji="0" lang="en-US" sz="1800" dirty="0"/>
              <a:t>No Green</a:t>
            </a:r>
          </a:p>
        </p:txBody>
      </p:sp>
      <p:sp>
        <p:nvSpPr>
          <p:cNvPr id="20" name="TextBox 19"/>
          <p:cNvSpPr txBox="1">
            <a:spLocks noChangeArrowheads="1"/>
          </p:cNvSpPr>
          <p:nvPr/>
        </p:nvSpPr>
        <p:spPr bwMode="auto">
          <a:xfrm>
            <a:off x="2575071" y="6411383"/>
            <a:ext cx="113658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cs typeface="Angsana New" pitchFamily="18" charset="-34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cs typeface="Angsana New" pitchFamily="18" charset="-34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cs typeface="Angsana New" pitchFamily="18" charset="-34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cs typeface="Angsana New" pitchFamily="18" charset="-34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cs typeface="Angsana New" pitchFamily="18" charset="-34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cs typeface="Angsana New" pitchFamily="18" charset="-34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cs typeface="Angsana New" pitchFamily="18" charset="-34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cs typeface="Angsana New" pitchFamily="18" charset="-34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cs typeface="Angsana New" pitchFamily="18" charset="-34"/>
              </a:defRPr>
            </a:lvl9pPr>
          </a:lstStyle>
          <a:p>
            <a:pPr algn="ctr"/>
            <a:r>
              <a:rPr kumimoji="0" lang="en-US" sz="1800" dirty="0"/>
              <a:t>No Red</a:t>
            </a:r>
          </a:p>
        </p:txBody>
      </p:sp>
      <p:pic>
        <p:nvPicPr>
          <p:cNvPr id="22" name="Picture 21" descr="Renoir_blue.jp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 bwMode="auto">
          <a:xfrm>
            <a:off x="6961043" y="4286987"/>
            <a:ext cx="1493321" cy="21651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3" name="TextBox 13"/>
          <p:cNvSpPr txBox="1">
            <a:spLocks noChangeArrowheads="1"/>
          </p:cNvSpPr>
          <p:nvPr/>
        </p:nvSpPr>
        <p:spPr bwMode="auto">
          <a:xfrm>
            <a:off x="7139409" y="6460116"/>
            <a:ext cx="1136587" cy="30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cs typeface="Angsana New" pitchFamily="18" charset="-34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cs typeface="Angsana New" pitchFamily="18" charset="-34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cs typeface="Angsana New" pitchFamily="18" charset="-34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cs typeface="Angsana New" pitchFamily="18" charset="-34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cs typeface="Angsana New" pitchFamily="18" charset="-34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cs typeface="Angsana New" pitchFamily="18" charset="-34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cs typeface="Angsana New" pitchFamily="18" charset="-34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cs typeface="Angsana New" pitchFamily="18" charset="-34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cs typeface="Angsana New" pitchFamily="18" charset="-34"/>
              </a:defRPr>
            </a:lvl9pPr>
          </a:lstStyle>
          <a:p>
            <a:pPr algn="ctr"/>
            <a:r>
              <a:rPr kumimoji="0" lang="en-US" sz="1800" dirty="0"/>
              <a:t>No Blue</a:t>
            </a:r>
          </a:p>
        </p:txBody>
      </p:sp>
    </p:spTree>
    <p:extLst>
      <p:ext uri="{BB962C8B-B14F-4D97-AF65-F5344CB8AC3E}">
        <p14:creationId xmlns:p14="http://schemas.microsoft.com/office/powerpoint/2010/main" val="3907238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5051425" cy="1139825"/>
          </a:xfrm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600" dirty="0" err="1">
                <a:latin typeface="Bookman Itc L OT Demi Bold" pitchFamily="50" charset="0"/>
              </a:rPr>
              <a:t>Modely</a:t>
            </a:r>
            <a:r>
              <a:rPr lang="en-US" sz="3600" dirty="0">
                <a:latin typeface="Bookman Itc L OT Demi Bold" pitchFamily="50" charset="0"/>
              </a:rPr>
              <a:t> RGB</a:t>
            </a: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5850" y="2636838"/>
            <a:ext cx="4248150" cy="4221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1267" name="Rectangle 3"/>
          <p:cNvSpPr>
            <a:spLocks noChangeArrowheads="1"/>
          </p:cNvSpPr>
          <p:nvPr/>
        </p:nvSpPr>
        <p:spPr bwMode="auto">
          <a:xfrm>
            <a:off x="179388" y="1415239"/>
            <a:ext cx="4716462" cy="5295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k-SK" sz="2000" dirty="0">
                <a:solidFill>
                  <a:srgbClr val="FFFFFF"/>
                </a:solidFill>
              </a:rPr>
              <a:t>CIE RGB –</a:t>
            </a:r>
            <a:r>
              <a:rPr lang="en-US" sz="2000" dirty="0">
                <a:solidFill>
                  <a:srgbClr val="FFFFFF"/>
                </a:solidFill>
              </a:rPr>
              <a:t> </a:t>
            </a:r>
            <a:r>
              <a:rPr lang="sk-SK" sz="2000" dirty="0">
                <a:solidFill>
                  <a:srgbClr val="FFFFFF"/>
                </a:solidFill>
              </a:rPr>
              <a:t>E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000" dirty="0">
              <a:solidFill>
                <a:srgbClr val="FFFFFF"/>
              </a:solidFill>
            </a:endParaRP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k-SK" sz="2000" dirty="0">
                <a:solidFill>
                  <a:srgbClr val="FFFFFF"/>
                </a:solidFill>
              </a:rPr>
              <a:t>NTSC – pôvodne C, teraz D65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000" dirty="0">
              <a:solidFill>
                <a:srgbClr val="FFFFFF"/>
              </a:solidFill>
            </a:endParaRP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k-SK" sz="2000" dirty="0">
                <a:solidFill>
                  <a:srgbClr val="FFFFFF"/>
                </a:solidFill>
              </a:rPr>
              <a:t>EBU (European Bro</a:t>
            </a:r>
            <a:r>
              <a:rPr lang="en-US" sz="2000" dirty="0">
                <a:solidFill>
                  <a:srgbClr val="FFFFFF"/>
                </a:solidFill>
              </a:rPr>
              <a:t>a</a:t>
            </a:r>
            <a:r>
              <a:rPr lang="sk-SK" sz="2000" dirty="0">
                <a:solidFill>
                  <a:srgbClr val="FFFFFF"/>
                </a:solidFill>
              </a:rPr>
              <a:t>dcast Union) – C alebo D65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000" dirty="0">
              <a:solidFill>
                <a:srgbClr val="FFFFFF"/>
              </a:solidFill>
            </a:endParaRP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000" dirty="0">
                <a:solidFill>
                  <a:srgbClr val="FFFFFF"/>
                </a:solidFill>
              </a:rPr>
              <a:t>CCIR (</a:t>
            </a:r>
            <a:r>
              <a:rPr lang="en-US" sz="2000" dirty="0" err="1">
                <a:solidFill>
                  <a:srgbClr val="FFFFFF"/>
                </a:solidFill>
              </a:rPr>
              <a:t>Comité</a:t>
            </a:r>
            <a:r>
              <a:rPr lang="en-US" sz="2000" dirty="0">
                <a:solidFill>
                  <a:srgbClr val="FFFFFF"/>
                </a:solidFill>
              </a:rPr>
              <a:t> </a:t>
            </a:r>
            <a:r>
              <a:rPr lang="en-US" sz="2000" dirty="0" err="1">
                <a:solidFill>
                  <a:srgbClr val="FFFFFF"/>
                </a:solidFill>
              </a:rPr>
              <a:t>Consultatif</a:t>
            </a:r>
            <a:r>
              <a:rPr lang="en-US" sz="2000" dirty="0">
                <a:solidFill>
                  <a:srgbClr val="FFFFFF"/>
                </a:solidFill>
              </a:rPr>
              <a:t> International des </a:t>
            </a:r>
            <a:r>
              <a:rPr lang="en-US" sz="2000" dirty="0" err="1">
                <a:solidFill>
                  <a:srgbClr val="FFFFFF"/>
                </a:solidFill>
              </a:rPr>
              <a:t>Radiocommunications</a:t>
            </a:r>
            <a:r>
              <a:rPr lang="en-US" sz="2000" dirty="0">
                <a:solidFill>
                  <a:srgbClr val="FFFFFF"/>
                </a:solidFill>
              </a:rPr>
              <a:t>) – D65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000" dirty="0">
                <a:solidFill>
                  <a:srgbClr val="FFFFFF"/>
                </a:solidFill>
              </a:rPr>
              <a:t>ITU-R BT.709 standard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000" dirty="0">
              <a:solidFill>
                <a:srgbClr val="FFFFFF"/>
              </a:solidFill>
            </a:endParaRP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k-SK" sz="2000" dirty="0">
                <a:solidFill>
                  <a:srgbClr val="FFFFFF"/>
                </a:solidFill>
              </a:rPr>
              <a:t>SMPTE (</a:t>
            </a:r>
            <a:r>
              <a:rPr lang="en-US" sz="2000" dirty="0">
                <a:solidFill>
                  <a:srgbClr val="FFFFFF"/>
                </a:solidFill>
              </a:rPr>
              <a:t>Society of Motion Picture and Television Engineers</a:t>
            </a:r>
            <a:r>
              <a:rPr lang="sk-SK" sz="2000" dirty="0">
                <a:solidFill>
                  <a:srgbClr val="FFFFFF"/>
                </a:solidFill>
              </a:rPr>
              <a:t>) – D65</a:t>
            </a:r>
            <a:endParaRPr lang="en-US" sz="2000" dirty="0">
              <a:solidFill>
                <a:srgbClr val="FFFFFF"/>
              </a:solidFill>
            </a:endParaRP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000" dirty="0">
              <a:solidFill>
                <a:srgbClr val="FFFFFF"/>
              </a:solidFill>
            </a:endParaRP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k-SK" sz="2000" dirty="0" smtClean="0">
                <a:solidFill>
                  <a:srgbClr val="FFCC66"/>
                </a:solidFill>
              </a:rPr>
              <a:t>Medzinárodná dohoda pre HDTV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000" dirty="0" smtClean="0">
                <a:solidFill>
                  <a:srgbClr val="FFFFFF"/>
                </a:solidFill>
              </a:rPr>
              <a:t>ITU-R </a:t>
            </a:r>
            <a:r>
              <a:rPr lang="en-US" sz="2000" dirty="0">
                <a:solidFill>
                  <a:srgbClr val="FFFFFF"/>
                </a:solidFill>
              </a:rPr>
              <a:t>BT.709 standard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sk-SK" dirty="0">
              <a:solidFill>
                <a:srgbClr val="FFFFFF"/>
              </a:solidFill>
            </a:endParaRPr>
          </a:p>
        </p:txBody>
      </p:sp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788" y="71438"/>
            <a:ext cx="2795587" cy="2349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303" name="Object 15"/>
          <p:cNvGraphicFramePr>
            <a:graphicFrameLocks noGrp="1" noChangeAspect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953937534"/>
              </p:ext>
            </p:extLst>
          </p:nvPr>
        </p:nvGraphicFramePr>
        <p:xfrm>
          <a:off x="3295650" y="5661025"/>
          <a:ext cx="2505075" cy="908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67" name="Equation" r:id="rId4" imgW="2031840" imgH="736560" progId="Equation.3">
                  <p:embed/>
                </p:oleObj>
              </mc:Choice>
              <mc:Fallback>
                <p:oleObj name="Equation" r:id="rId4" imgW="2031840" imgH="736560" progId="Equation.3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95650" y="5661025"/>
                        <a:ext cx="2505075" cy="908050"/>
                      </a:xfrm>
                      <a:prstGeom prst="rect">
                        <a:avLst/>
                      </a:prstGeom>
                      <a:solidFill>
                        <a:schemeClr val="tx1"/>
                      </a:solidFill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289" name="Rectangle 1"/>
          <p:cNvSpPr>
            <a:spLocks noGrp="1" noChangeArrowheads="1"/>
          </p:cNvSpPr>
          <p:nvPr>
            <p:ph type="title"/>
          </p:nvPr>
        </p:nvSpPr>
        <p:spPr>
          <a:xfrm>
            <a:off x="1800225" y="135805"/>
            <a:ext cx="5868119" cy="989733"/>
          </a:xfrm>
          <a:ln/>
        </p:spPr>
        <p:txBody>
          <a:bodyPr/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/>
              <a:t>RGB → XYZ</a:t>
            </a: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0700" y="2595563"/>
            <a:ext cx="2854325" cy="1265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0225" y="3959225"/>
            <a:ext cx="5332413" cy="1181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2292" name="Text Box 4"/>
          <p:cNvSpPr txBox="1">
            <a:spLocks noChangeArrowheads="1"/>
          </p:cNvSpPr>
          <p:nvPr/>
        </p:nvSpPr>
        <p:spPr bwMode="auto">
          <a:xfrm>
            <a:off x="0" y="1125538"/>
            <a:ext cx="3824288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sk-SK" sz="2800"/>
              <a:t>Lineárna transformácia</a:t>
            </a:r>
          </a:p>
        </p:txBody>
      </p:sp>
      <p:pic>
        <p:nvPicPr>
          <p:cNvPr id="12293" name="Picture 5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5445125"/>
            <a:ext cx="1014413" cy="211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2295" name="Text Box 7"/>
          <p:cNvSpPr txBox="1">
            <a:spLocks noChangeArrowheads="1"/>
          </p:cNvSpPr>
          <p:nvPr/>
        </p:nvSpPr>
        <p:spPr bwMode="auto">
          <a:xfrm>
            <a:off x="6091238" y="1838325"/>
            <a:ext cx="25844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sk-SK">
                <a:solidFill>
                  <a:schemeClr val="tx1"/>
                </a:solidFill>
              </a:rPr>
              <a:t>Súradnice bieleho bodu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12296" name="Line 8"/>
          <p:cNvSpPr>
            <a:spLocks noChangeShapeType="1"/>
          </p:cNvSpPr>
          <p:nvPr/>
        </p:nvSpPr>
        <p:spPr bwMode="auto">
          <a:xfrm flipH="1">
            <a:off x="5580063" y="2205038"/>
            <a:ext cx="1008062" cy="503237"/>
          </a:xfrm>
          <a:prstGeom prst="line">
            <a:avLst/>
          </a:prstGeom>
          <a:noFill/>
          <a:ln w="9525">
            <a:solidFill>
              <a:schemeClr val="tx1">
                <a:lumMod val="50000"/>
              </a:schemeClr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297" name="Text Box 9"/>
          <p:cNvSpPr txBox="1">
            <a:spLocks noChangeArrowheads="1"/>
          </p:cNvSpPr>
          <p:nvPr/>
        </p:nvSpPr>
        <p:spPr bwMode="auto">
          <a:xfrm>
            <a:off x="2813050" y="1844675"/>
            <a:ext cx="30543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sk-SK" dirty="0">
                <a:solidFill>
                  <a:schemeClr val="tx1"/>
                </a:solidFill>
              </a:rPr>
              <a:t>Súradnice základných farieb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2298" name="Line 10"/>
          <p:cNvSpPr>
            <a:spLocks noChangeShapeType="1"/>
          </p:cNvSpPr>
          <p:nvPr/>
        </p:nvSpPr>
        <p:spPr bwMode="auto">
          <a:xfrm>
            <a:off x="4427538" y="2133600"/>
            <a:ext cx="1587" cy="574675"/>
          </a:xfrm>
          <a:prstGeom prst="line">
            <a:avLst/>
          </a:prstGeom>
          <a:noFill/>
          <a:ln w="9525">
            <a:solidFill>
              <a:schemeClr val="tx1">
                <a:lumMod val="50000"/>
              </a:schemeClr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299" name="Line 11"/>
          <p:cNvSpPr>
            <a:spLocks noChangeShapeType="1"/>
          </p:cNvSpPr>
          <p:nvPr/>
        </p:nvSpPr>
        <p:spPr bwMode="auto">
          <a:xfrm>
            <a:off x="4427538" y="2133600"/>
            <a:ext cx="720725" cy="2016125"/>
          </a:xfrm>
          <a:prstGeom prst="line">
            <a:avLst/>
          </a:prstGeom>
          <a:noFill/>
          <a:ln w="9525">
            <a:solidFill>
              <a:schemeClr val="tx1">
                <a:lumMod val="50000"/>
              </a:schemeClr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05" name="Line 17"/>
          <p:cNvSpPr>
            <a:spLocks noChangeShapeType="1"/>
          </p:cNvSpPr>
          <p:nvPr/>
        </p:nvSpPr>
        <p:spPr bwMode="auto">
          <a:xfrm>
            <a:off x="3419475" y="4941888"/>
            <a:ext cx="936625" cy="792162"/>
          </a:xfrm>
          <a:prstGeom prst="line">
            <a:avLst/>
          </a:prstGeom>
          <a:noFill/>
          <a:ln w="9525">
            <a:solidFill>
              <a:schemeClr val="tx1">
                <a:lumMod val="50000"/>
              </a:schemeClr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313" name="Object 1"/>
          <p:cNvGraphicFramePr>
            <a:graphicFrameLocks noChangeAspect="1"/>
          </p:cNvGraphicFramePr>
          <p:nvPr/>
        </p:nvGraphicFramePr>
        <p:xfrm>
          <a:off x="3171825" y="4646613"/>
          <a:ext cx="2857500" cy="2070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620" r:id="rId4" imgW="6353689" imgH="4600071" progId="">
                  <p:embed/>
                </p:oleObj>
              </mc:Choice>
              <mc:Fallback>
                <p:oleObj r:id="rId4" imgW="6353689" imgH="4600071" progId="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71825" y="4646613"/>
                        <a:ext cx="2857500" cy="2070100"/>
                      </a:xfrm>
                      <a:prstGeom prst="rect">
                        <a:avLst/>
                      </a:prstGeom>
                      <a:noFill/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14" name="Object 2"/>
          <p:cNvGraphicFramePr>
            <a:graphicFrameLocks noChangeAspect="1"/>
          </p:cNvGraphicFramePr>
          <p:nvPr/>
        </p:nvGraphicFramePr>
        <p:xfrm>
          <a:off x="6243638" y="4638675"/>
          <a:ext cx="2857500" cy="2070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621" r:id="rId6" imgW="6353689" imgH="4600071" progId="">
                  <p:embed/>
                </p:oleObj>
              </mc:Choice>
              <mc:Fallback>
                <p:oleObj r:id="rId6" imgW="6353689" imgH="4600071" progId="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43638" y="4638675"/>
                        <a:ext cx="2857500" cy="2070100"/>
                      </a:xfrm>
                      <a:prstGeom prst="rect">
                        <a:avLst/>
                      </a:prstGeom>
                      <a:noFill/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15" name="Object 3"/>
          <p:cNvGraphicFramePr>
            <a:graphicFrameLocks noChangeAspect="1"/>
          </p:cNvGraphicFramePr>
          <p:nvPr/>
        </p:nvGraphicFramePr>
        <p:xfrm>
          <a:off x="85725" y="4646613"/>
          <a:ext cx="2857500" cy="2070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622" r:id="rId8" imgW="6353689" imgH="4600071" progId="">
                  <p:embed/>
                </p:oleObj>
              </mc:Choice>
              <mc:Fallback>
                <p:oleObj r:id="rId8" imgW="6353689" imgH="4600071" progId="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725" y="4646613"/>
                        <a:ext cx="2857500" cy="2070100"/>
                      </a:xfrm>
                      <a:prstGeom prst="rect">
                        <a:avLst/>
                      </a:prstGeom>
                      <a:noFill/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16" name="Object 4"/>
          <p:cNvGraphicFramePr>
            <a:graphicFrameLocks noChangeAspect="1"/>
          </p:cNvGraphicFramePr>
          <p:nvPr/>
        </p:nvGraphicFramePr>
        <p:xfrm>
          <a:off x="254000" y="698500"/>
          <a:ext cx="3838575" cy="2779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623" r:id="rId10" imgW="6353689" imgH="4600071" progId="">
                  <p:embed/>
                </p:oleObj>
              </mc:Choice>
              <mc:Fallback>
                <p:oleObj r:id="rId10" imgW="6353689" imgH="4600071" progId="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4000" y="698500"/>
                        <a:ext cx="3838575" cy="2779713"/>
                      </a:xfrm>
                      <a:prstGeom prst="rect">
                        <a:avLst/>
                      </a:prstGeom>
                      <a:noFill/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17" name="Text Box 5"/>
          <p:cNvSpPr txBox="1">
            <a:spLocks noChangeArrowheads="1"/>
          </p:cNvSpPr>
          <p:nvPr/>
        </p:nvSpPr>
        <p:spPr bwMode="auto">
          <a:xfrm>
            <a:off x="638175" y="3587750"/>
            <a:ext cx="8075613" cy="947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sk-SK" sz="2800"/>
              <a:t>RGB	</a:t>
            </a:r>
          </a:p>
          <a:p>
            <a:r>
              <a:rPr lang="en-US" sz="2800"/>
              <a:t>R				</a:t>
            </a:r>
            <a:r>
              <a:rPr lang="sk-SK" sz="2800"/>
              <a:t>G				B</a:t>
            </a:r>
          </a:p>
        </p:txBody>
      </p:sp>
      <p:graphicFrame>
        <p:nvGraphicFramePr>
          <p:cNvPr id="13318" name="Object 6"/>
          <p:cNvGraphicFramePr>
            <a:graphicFrameLocks noChangeAspect="1"/>
          </p:cNvGraphicFramePr>
          <p:nvPr/>
        </p:nvGraphicFramePr>
        <p:xfrm>
          <a:off x="7259638" y="352425"/>
          <a:ext cx="1571625" cy="3208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624" r:id="rId12" imgW="1575159" imgH="3214966" progId="">
                  <p:embed/>
                </p:oleObj>
              </mc:Choice>
              <mc:Fallback>
                <p:oleObj r:id="rId12" imgW="1575159" imgH="3214966" progId="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59638" y="352425"/>
                        <a:ext cx="1571625" cy="3208338"/>
                      </a:xfrm>
                      <a:prstGeom prst="rect">
                        <a:avLst/>
                      </a:prstGeom>
                      <a:noFill/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7" name="Rectangle 3"/>
          <p:cNvSpPr>
            <a:spLocks noGrp="1" noChangeArrowheads="1"/>
          </p:cNvSpPr>
          <p:nvPr>
            <p:ph sz="quarter" idx="13"/>
          </p:nvPr>
        </p:nvSpPr>
        <p:spPr>
          <a:xfrm>
            <a:off x="899592" y="620688"/>
            <a:ext cx="7416824" cy="5400600"/>
          </a:xfrm>
        </p:spPr>
        <p:txBody>
          <a:bodyPr>
            <a:normAutofit/>
          </a:bodyPr>
          <a:lstStyle/>
          <a:p>
            <a:r>
              <a:rPr lang="sk-SK" sz="2400" dirty="0" smtClean="0"/>
              <a:t>Lineárne RGB </a:t>
            </a:r>
          </a:p>
          <a:p>
            <a:pPr lvl="2"/>
            <a:r>
              <a:rPr lang="sk-SK" sz="2400" dirty="0" smtClean="0"/>
              <a:t>lineárna transformácia z XYZ</a:t>
            </a:r>
          </a:p>
          <a:p>
            <a:pPr lvl="2"/>
            <a:r>
              <a:rPr lang="sk-SK" sz="2400" dirty="0" smtClean="0"/>
              <a:t>vnemovo neuniformný</a:t>
            </a:r>
          </a:p>
          <a:p>
            <a:pPr lvl="2"/>
            <a:r>
              <a:rPr lang="sk-SK" sz="2400" dirty="0" smtClean="0"/>
              <a:t>Device </a:t>
            </a:r>
            <a:r>
              <a:rPr lang="sk-SK" sz="2400" dirty="0" err="1" smtClean="0"/>
              <a:t>independent</a:t>
            </a:r>
            <a:endParaRPr lang="sk-SK" sz="2400" dirty="0" smtClean="0"/>
          </a:p>
          <a:p>
            <a:r>
              <a:rPr lang="sk-SK" sz="2400" dirty="0" smtClean="0"/>
              <a:t>Nelineárne RGB </a:t>
            </a:r>
          </a:p>
          <a:p>
            <a:pPr lvl="2"/>
            <a:r>
              <a:rPr lang="sk-SK" sz="2400" dirty="0" smtClean="0"/>
              <a:t>lineárne RGB pomocou </a:t>
            </a:r>
            <a:r>
              <a:rPr lang="sk-SK" sz="2400" b="1" dirty="0" err="1" smtClean="0">
                <a:solidFill>
                  <a:srgbClr val="FFCC66"/>
                </a:solidFill>
              </a:rPr>
              <a:t>gamma</a:t>
            </a:r>
            <a:r>
              <a:rPr lang="sk-SK" sz="2400" b="1" dirty="0" smtClean="0">
                <a:solidFill>
                  <a:srgbClr val="FFCC66"/>
                </a:solidFill>
              </a:rPr>
              <a:t> korekcie</a:t>
            </a:r>
            <a:r>
              <a:rPr lang="sk-SK" sz="2400" dirty="0" smtClean="0"/>
              <a:t> -&gt; nelineárne RGB</a:t>
            </a:r>
          </a:p>
          <a:p>
            <a:pPr lvl="2"/>
            <a:r>
              <a:rPr lang="sk-SK" sz="2400" dirty="0" smtClean="0"/>
              <a:t>Obrazovky CRT</a:t>
            </a:r>
          </a:p>
          <a:p>
            <a:pPr lvl="2"/>
            <a:r>
              <a:rPr lang="sk-SK" sz="2400" dirty="0" smtClean="0"/>
              <a:t>Device </a:t>
            </a:r>
            <a:r>
              <a:rPr lang="sk-SK" sz="2400" dirty="0" err="1" smtClean="0"/>
              <a:t>dependent</a:t>
            </a:r>
            <a:endParaRPr lang="sk-SK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1" name="Rectangle 3"/>
          <p:cNvSpPr>
            <a:spLocks noGrp="1" noChangeArrowheads="1"/>
          </p:cNvSpPr>
          <p:nvPr>
            <p:ph sz="quarter" idx="13"/>
          </p:nvPr>
        </p:nvSpPr>
        <p:spPr>
          <a:xfrm>
            <a:off x="2555875" y="1557338"/>
            <a:ext cx="5113338" cy="3887787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sk-SK" sz="2800" dirty="0" smtClean="0">
                <a:latin typeface="Times New Roman" pitchFamily="18" charset="0"/>
                <a:cs typeface="Times New Roman" pitchFamily="18" charset="0"/>
              </a:rPr>
              <a:t>γ</a:t>
            </a:r>
            <a:r>
              <a:rPr lang="sk-SK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k-SK" sz="2400" dirty="0" smtClean="0"/>
              <a:t>reprezentuje numerický parameter vyjadrujúci </a:t>
            </a:r>
            <a:r>
              <a:rPr lang="sk-SK" sz="2400" dirty="0" err="1" smtClean="0"/>
              <a:t>nelinearitu</a:t>
            </a:r>
            <a:r>
              <a:rPr lang="sk-SK" sz="2400" dirty="0" smtClean="0"/>
              <a:t> reprodukcie intenzity svetla</a:t>
            </a:r>
          </a:p>
          <a:p>
            <a:pPr>
              <a:lnSpc>
                <a:spcPct val="90000"/>
              </a:lnSpc>
            </a:pPr>
            <a:r>
              <a:rPr lang="sk-SK" sz="2400" dirty="0" smtClean="0"/>
              <a:t>CRT nelineárne </a:t>
            </a:r>
          </a:p>
          <a:p>
            <a:pPr marL="869950" lvl="1" indent="-412750">
              <a:lnSpc>
                <a:spcPct val="90000"/>
              </a:lnSpc>
            </a:pPr>
            <a:r>
              <a:rPr lang="sk-SK" sz="2000" dirty="0" smtClean="0"/>
              <a:t>	Intenzita svetla reprodukovaného na monitore je nelineárna funkcia napätia </a:t>
            </a:r>
          </a:p>
          <a:p>
            <a:pPr>
              <a:lnSpc>
                <a:spcPct val="90000"/>
              </a:lnSpc>
            </a:pPr>
            <a:r>
              <a:rPr lang="sk-SK" dirty="0" smtClean="0"/>
              <a:t>	</a:t>
            </a:r>
          </a:p>
          <a:p>
            <a:pPr>
              <a:lnSpc>
                <a:spcPct val="90000"/>
              </a:lnSpc>
            </a:pPr>
            <a:r>
              <a:rPr lang="sk-SK" dirty="0" smtClean="0"/>
              <a:t>			NTSC </a:t>
            </a:r>
            <a:r>
              <a:rPr lang="sk-SK" dirty="0" smtClean="0">
                <a:latin typeface="Times New Roman" pitchFamily="18" charset="0"/>
                <a:cs typeface="Times New Roman" pitchFamily="18" charset="0"/>
              </a:rPr>
              <a:t>γ</a:t>
            </a:r>
            <a:r>
              <a:rPr lang="sk-SK" dirty="0" smtClean="0"/>
              <a:t> = 2.2</a:t>
            </a:r>
            <a:endParaRPr lang="sk-SK" dirty="0"/>
          </a:p>
        </p:txBody>
      </p:sp>
      <p:sp>
        <p:nvSpPr>
          <p:cNvPr id="94210" name="Rectangle 2"/>
          <p:cNvSpPr>
            <a:spLocks noGrp="1" noChangeArrowheads="1"/>
          </p:cNvSpPr>
          <p:nvPr>
            <p:ph type="title"/>
          </p:nvPr>
        </p:nvSpPr>
        <p:spPr>
          <a:xfrm>
            <a:off x="2555875" y="130175"/>
            <a:ext cx="5111750" cy="1433513"/>
          </a:xfrm>
        </p:spPr>
        <p:txBody>
          <a:bodyPr/>
          <a:lstStyle/>
          <a:p>
            <a:r>
              <a:rPr lang="sk-SK"/>
              <a:t>Gama korekcia</a:t>
            </a:r>
            <a:endParaRPr lang="en-US"/>
          </a:p>
        </p:txBody>
      </p:sp>
      <p:pic>
        <p:nvPicPr>
          <p:cNvPr id="94212" name="Picture 4" descr="Gamma06_60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260350"/>
            <a:ext cx="2305050" cy="2305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4213" name="Picture 5" descr="Gamma_on_TV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3786188"/>
            <a:ext cx="3095625" cy="3071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4214" name="Picture 6" descr="150px-GammaCorrection_dem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5250" y="836613"/>
            <a:ext cx="142875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1139825"/>
          </a:xfrm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de-DE" dirty="0"/>
              <a:t>RGBA</a:t>
            </a:r>
          </a:p>
        </p:txBody>
      </p:sp>
      <p:sp>
        <p:nvSpPr>
          <p:cNvPr id="14338" name="Rectangle 2"/>
          <p:cNvSpPr>
            <a:spLocks noChangeArrowheads="1"/>
          </p:cNvSpPr>
          <p:nvPr/>
        </p:nvSpPr>
        <p:spPr bwMode="auto">
          <a:xfrm>
            <a:off x="369887" y="970856"/>
            <a:ext cx="8213725" cy="5572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k-SK" sz="2800" i="1" dirty="0" smtClean="0">
                <a:solidFill>
                  <a:srgbClr val="FFFFFF"/>
                </a:solidFill>
              </a:rPr>
              <a:t>RGBA</a:t>
            </a:r>
            <a:r>
              <a:rPr lang="sk-SK" sz="2800" dirty="0" smtClean="0">
                <a:solidFill>
                  <a:srgbClr val="FFFFFF"/>
                </a:solidFill>
              </a:rPr>
              <a:t>- </a:t>
            </a:r>
            <a:r>
              <a:rPr lang="sk-SK" sz="2800" dirty="0" smtClean="0">
                <a:solidFill>
                  <a:srgbClr val="FFFFFF"/>
                </a:solidFill>
                <a:latin typeface="Symbol" pitchFamily="18" charset="2"/>
              </a:rPr>
              <a:t></a:t>
            </a:r>
            <a:r>
              <a:rPr lang="sk-SK" sz="2800" dirty="0" smtClean="0">
                <a:solidFill>
                  <a:srgbClr val="FFFFFF"/>
                </a:solidFill>
              </a:rPr>
              <a:t> kanál, informácia o priehľadnosti, 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k-SK" sz="2800" dirty="0" smtClean="0">
                <a:solidFill>
                  <a:srgbClr val="FFFFFF"/>
                </a:solidFill>
              </a:rPr>
              <a:t>akým pomerom sa farba mieša s pozadím. 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sk-SK" sz="2800" dirty="0" smtClean="0">
              <a:solidFill>
                <a:srgbClr val="FFFFFF"/>
              </a:solidFill>
            </a:endParaRP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k-SK" sz="2800" dirty="0" smtClean="0">
                <a:solidFill>
                  <a:srgbClr val="FFFFFF"/>
                </a:solidFill>
              </a:rPr>
              <a:t>	Používa sa napríklad v </a:t>
            </a:r>
            <a:r>
              <a:rPr lang="sk-SK" sz="2800" dirty="0" err="1" smtClean="0">
                <a:solidFill>
                  <a:srgbClr val="FFFFFF"/>
                </a:solidFill>
              </a:rPr>
              <a:t>OpenGL</a:t>
            </a:r>
            <a:endParaRPr lang="sk-SK" sz="2800" dirty="0" smtClean="0">
              <a:solidFill>
                <a:srgbClr val="FFFFFF"/>
              </a:solidFill>
            </a:endParaRP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sk-SK" sz="2800" dirty="0" smtClean="0">
              <a:solidFill>
                <a:srgbClr val="FFFFFF"/>
              </a:solidFill>
            </a:endParaRP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k-SK" sz="2800" dirty="0" smtClean="0">
                <a:solidFill>
                  <a:srgbClr val="FFFFFF"/>
                </a:solidFill>
                <a:latin typeface="Symbol" pitchFamily="18" charset="2"/>
              </a:rPr>
              <a:t> </a:t>
            </a:r>
            <a:r>
              <a:rPr lang="sk-SK" sz="2800" dirty="0" smtClean="0">
                <a:solidFill>
                  <a:srgbClr val="FFFFFF"/>
                </a:solidFill>
              </a:rPr>
              <a:t>= 1 perfektne nepriesvitné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k-SK" sz="2800" dirty="0" smtClean="0">
                <a:solidFill>
                  <a:srgbClr val="FFFFFF"/>
                </a:solidFill>
                <a:latin typeface="Symbol" pitchFamily="18" charset="2"/>
              </a:rPr>
              <a:t> </a:t>
            </a:r>
            <a:r>
              <a:rPr lang="sk-SK" sz="2800" dirty="0" smtClean="0">
                <a:solidFill>
                  <a:srgbClr val="FFFFFF"/>
                </a:solidFill>
              </a:rPr>
              <a:t>= 0 úplne priehľadné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k-SK" sz="2800" dirty="0" smtClean="0">
                <a:solidFill>
                  <a:srgbClr val="FFFFFF"/>
                </a:solidFill>
              </a:rPr>
              <a:t>0&lt;</a:t>
            </a:r>
            <a:r>
              <a:rPr lang="sk-SK" sz="2800" dirty="0" smtClean="0">
                <a:solidFill>
                  <a:srgbClr val="FFFFFF"/>
                </a:solidFill>
                <a:latin typeface="Symbol" pitchFamily="18" charset="2"/>
              </a:rPr>
              <a:t>  </a:t>
            </a:r>
            <a:r>
              <a:rPr lang="sk-SK" sz="2800" dirty="0" smtClean="0">
                <a:solidFill>
                  <a:srgbClr val="FFFFFF"/>
                </a:solidFill>
              </a:rPr>
              <a:t>&lt;1 rôzne úrovne priesvitnosti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sk-SK" sz="2800" dirty="0" smtClean="0">
              <a:solidFill>
                <a:srgbClr val="FFFFFF"/>
              </a:solidFill>
            </a:endParaRP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k-SK" sz="2800" dirty="0" err="1" smtClean="0">
                <a:solidFill>
                  <a:srgbClr val="FFFFFF"/>
                </a:solidFill>
              </a:rPr>
              <a:t>Blending</a:t>
            </a:r>
            <a:r>
              <a:rPr lang="sk-SK" sz="2800" dirty="0" smtClean="0">
                <a:solidFill>
                  <a:srgbClr val="FFFFFF"/>
                </a:solidFill>
              </a:rPr>
              <a:t> je miešanie rôznych farieb: zdroja a miesta určenia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sk-SK" sz="2800" dirty="0" smtClean="0">
              <a:solidFill>
                <a:srgbClr val="FFFFFF"/>
              </a:solidFill>
            </a:endParaRP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k-SK" sz="2000" dirty="0" smtClean="0">
                <a:solidFill>
                  <a:srgbClr val="FFFFFF"/>
                </a:solidFill>
              </a:rPr>
              <a:t>Priesvitný – čiastočne prepúšťajúci svetlo</a:t>
            </a:r>
            <a:endParaRPr lang="sk-SK" sz="2000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1139825"/>
          </a:xfrm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de-DE"/>
              <a:t>CMY</a:t>
            </a:r>
          </a:p>
        </p:txBody>
      </p:sp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460375" y="1530887"/>
            <a:ext cx="8281988" cy="5265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k-SK" sz="2800" dirty="0" smtClean="0">
                <a:solidFill>
                  <a:srgbClr val="FFFFFF"/>
                </a:solidFill>
              </a:rPr>
              <a:t>Farebné filtre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k-SK" sz="2800" dirty="0" smtClean="0">
                <a:solidFill>
                  <a:srgbClr val="FFFFFF"/>
                </a:solidFill>
              </a:rPr>
              <a:t>Farba telies - farby sa ukladajú na seba, svetlo musí prejsť vrstvami (filtrami) a odraziť sa od podkladu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sk-SK" sz="2800" dirty="0" smtClean="0">
              <a:solidFill>
                <a:srgbClr val="FFFFFF"/>
              </a:solidFill>
            </a:endParaRP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k-SK" sz="2800" dirty="0" smtClean="0">
                <a:solidFill>
                  <a:srgbClr val="FFFFFF"/>
                </a:solidFill>
              </a:rPr>
              <a:t>Komplementárny model k RGB: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k-SK" sz="2800" dirty="0" smtClean="0">
                <a:solidFill>
                  <a:srgbClr val="FFFFFF"/>
                </a:solidFill>
              </a:rPr>
              <a:t>	C = 1 - R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k-SK" sz="2800" dirty="0" smtClean="0">
                <a:solidFill>
                  <a:srgbClr val="FFFFFF"/>
                </a:solidFill>
              </a:rPr>
              <a:t>	M = 1 - G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k-SK" sz="2800" dirty="0" smtClean="0">
                <a:solidFill>
                  <a:srgbClr val="FFFFFF"/>
                </a:solidFill>
              </a:rPr>
              <a:t>	Y = 1 - B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sk-SK" sz="2800" dirty="0" smtClean="0">
              <a:solidFill>
                <a:srgbClr val="FFFFFF"/>
              </a:solidFill>
            </a:endParaRP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k-SK" sz="2800" dirty="0" err="1" smtClean="0">
                <a:solidFill>
                  <a:srgbClr val="FFFFFF"/>
                </a:solidFill>
              </a:rPr>
              <a:t>Subtraktívne</a:t>
            </a:r>
            <a:r>
              <a:rPr lang="sk-SK" sz="2800" dirty="0" smtClean="0">
                <a:solidFill>
                  <a:srgbClr val="FFFFFF"/>
                </a:solidFill>
              </a:rPr>
              <a:t> skladanie farieb 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k-SK" sz="2800" dirty="0" smtClean="0">
                <a:solidFill>
                  <a:srgbClr val="FFFFFF"/>
                </a:solidFill>
              </a:rPr>
              <a:t>pridávaním pigmentu tvorí tmavšiu farbu</a:t>
            </a:r>
            <a:endParaRPr lang="sk-SK" sz="2800" dirty="0">
              <a:solidFill>
                <a:srgbClr val="FFFFFF"/>
              </a:solidFill>
            </a:endParaRPr>
          </a:p>
        </p:txBody>
      </p:sp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3935" y="116632"/>
            <a:ext cx="2087885" cy="1844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1944" y="3211983"/>
            <a:ext cx="2821286" cy="2881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1139825"/>
          </a:xfrm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k-SK"/>
              <a:t>CMYK</a:t>
            </a:r>
          </a:p>
        </p:txBody>
      </p:sp>
      <p:sp>
        <p:nvSpPr>
          <p:cNvPr id="16386" name="Rectangle 2"/>
          <p:cNvSpPr>
            <a:spLocks noChangeArrowheads="1"/>
          </p:cNvSpPr>
          <p:nvPr/>
        </p:nvSpPr>
        <p:spPr bwMode="auto">
          <a:xfrm>
            <a:off x="264697" y="1026275"/>
            <a:ext cx="8258175" cy="45264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>
              <a:tabLst>
                <a:tab pos="0" algn="l"/>
                <a:tab pos="363538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k-SK" sz="2400" dirty="0" smtClean="0">
                <a:solidFill>
                  <a:srgbClr val="FFFFFF"/>
                </a:solidFill>
              </a:rPr>
              <a:t>Pri tlači sa používa CMYK (</a:t>
            </a:r>
            <a:r>
              <a:rPr lang="sk-SK" sz="2400" dirty="0" err="1" smtClean="0">
                <a:solidFill>
                  <a:srgbClr val="FFFFFF"/>
                </a:solidFill>
              </a:rPr>
              <a:t>blacK</a:t>
            </a:r>
            <a:r>
              <a:rPr lang="sk-SK" sz="2400" dirty="0" smtClean="0">
                <a:solidFill>
                  <a:srgbClr val="FFFFFF"/>
                </a:solidFill>
              </a:rPr>
              <a:t>)</a:t>
            </a:r>
          </a:p>
          <a:p>
            <a:pPr>
              <a:tabLst>
                <a:tab pos="0" algn="l"/>
                <a:tab pos="363538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k-SK" sz="2400" dirty="0" smtClean="0">
                <a:solidFill>
                  <a:srgbClr val="FFFFFF"/>
                </a:solidFill>
              </a:rPr>
              <a:t>Nemusia sa tlačiť 3 farby na seba - ušetrí sa na 	drahých farebných náplniach</a:t>
            </a:r>
          </a:p>
          <a:p>
            <a:pPr>
              <a:tabLst>
                <a:tab pos="0" algn="l"/>
                <a:tab pos="363538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k-SK" sz="2400" dirty="0" smtClean="0">
                <a:solidFill>
                  <a:srgbClr val="FFFFFF"/>
                </a:solidFill>
              </a:rPr>
              <a:t>Čierna sa tlačí samostatne</a:t>
            </a:r>
          </a:p>
          <a:p>
            <a:pPr>
              <a:tabLst>
                <a:tab pos="0" algn="l"/>
                <a:tab pos="363538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sk-SK" sz="2400" dirty="0" smtClean="0">
              <a:solidFill>
                <a:srgbClr val="FFFFFF"/>
              </a:solidFill>
            </a:endParaRPr>
          </a:p>
          <a:p>
            <a:pPr>
              <a:tabLst>
                <a:tab pos="0" algn="l"/>
                <a:tab pos="363538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k-SK" sz="2400" dirty="0" smtClean="0">
                <a:solidFill>
                  <a:srgbClr val="FFFFFF"/>
                </a:solidFill>
              </a:rPr>
              <a:t>CMYK (K, </a:t>
            </a:r>
            <a:r>
              <a:rPr lang="sk-SK" sz="2400" dirty="0" err="1" smtClean="0">
                <a:solidFill>
                  <a:srgbClr val="FFFFFF"/>
                </a:solidFill>
              </a:rPr>
              <a:t>blacK</a:t>
            </a:r>
            <a:r>
              <a:rPr lang="sk-SK" sz="2400" dirty="0" smtClean="0">
                <a:solidFill>
                  <a:srgbClr val="FFFFFF"/>
                </a:solidFill>
              </a:rPr>
              <a:t>)</a:t>
            </a:r>
          </a:p>
          <a:p>
            <a:pPr>
              <a:tabLst>
                <a:tab pos="0" algn="l"/>
                <a:tab pos="363538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k-SK" sz="2400" dirty="0" smtClean="0">
                <a:solidFill>
                  <a:srgbClr val="FFFFFF"/>
                </a:solidFill>
              </a:rPr>
              <a:t>	K* = min(1-R,1-G,1-B)</a:t>
            </a:r>
          </a:p>
          <a:p>
            <a:pPr>
              <a:tabLst>
                <a:tab pos="0" algn="l"/>
                <a:tab pos="363538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k-SK" sz="2400" dirty="0" smtClean="0">
                <a:solidFill>
                  <a:srgbClr val="FFFFFF"/>
                </a:solidFill>
              </a:rPr>
              <a:t>	C = 1 - R - </a:t>
            </a:r>
            <a:r>
              <a:rPr lang="sk-SK" sz="2400" dirty="0" err="1" smtClean="0">
                <a:solidFill>
                  <a:srgbClr val="FFFFFF"/>
                </a:solidFill>
              </a:rPr>
              <a:t>uK</a:t>
            </a:r>
            <a:r>
              <a:rPr lang="sk-SK" sz="2400" dirty="0" smtClean="0">
                <a:solidFill>
                  <a:srgbClr val="FFFFFF"/>
                </a:solidFill>
              </a:rPr>
              <a:t>*</a:t>
            </a:r>
          </a:p>
          <a:p>
            <a:pPr>
              <a:tabLst>
                <a:tab pos="0" algn="l"/>
                <a:tab pos="363538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k-SK" sz="2400" dirty="0" smtClean="0">
                <a:solidFill>
                  <a:srgbClr val="FFFFFF"/>
                </a:solidFill>
              </a:rPr>
              <a:t>	M = 1 - G - </a:t>
            </a:r>
            <a:r>
              <a:rPr lang="sk-SK" sz="2400" dirty="0" err="1" smtClean="0">
                <a:solidFill>
                  <a:srgbClr val="FFFFFF"/>
                </a:solidFill>
              </a:rPr>
              <a:t>uK</a:t>
            </a:r>
            <a:r>
              <a:rPr lang="sk-SK" sz="2400" dirty="0" smtClean="0">
                <a:solidFill>
                  <a:srgbClr val="FFFFFF"/>
                </a:solidFill>
              </a:rPr>
              <a:t>*</a:t>
            </a:r>
          </a:p>
          <a:p>
            <a:pPr>
              <a:tabLst>
                <a:tab pos="0" algn="l"/>
                <a:tab pos="363538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k-SK" sz="2400" dirty="0" smtClean="0">
                <a:solidFill>
                  <a:srgbClr val="FFFFFF"/>
                </a:solidFill>
              </a:rPr>
              <a:t>	Y = 1 - B - </a:t>
            </a:r>
            <a:r>
              <a:rPr lang="sk-SK" sz="2400" dirty="0" err="1" smtClean="0">
                <a:solidFill>
                  <a:srgbClr val="FFFFFF"/>
                </a:solidFill>
              </a:rPr>
              <a:t>uK</a:t>
            </a:r>
            <a:r>
              <a:rPr lang="sk-SK" sz="2400" dirty="0" smtClean="0">
                <a:solidFill>
                  <a:srgbClr val="FFFFFF"/>
                </a:solidFill>
              </a:rPr>
              <a:t>*</a:t>
            </a:r>
          </a:p>
          <a:p>
            <a:pPr>
              <a:tabLst>
                <a:tab pos="0" algn="l"/>
                <a:tab pos="363538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k-SK" sz="2400" dirty="0" smtClean="0">
                <a:solidFill>
                  <a:srgbClr val="FFFFFF"/>
                </a:solidFill>
              </a:rPr>
              <a:t>K = </a:t>
            </a:r>
            <a:r>
              <a:rPr lang="sk-SK" sz="2400" dirty="0" err="1" smtClean="0">
                <a:solidFill>
                  <a:srgbClr val="FFFFFF"/>
                </a:solidFill>
              </a:rPr>
              <a:t>bK</a:t>
            </a:r>
            <a:r>
              <a:rPr lang="sk-SK" sz="2400" dirty="0" smtClean="0">
                <a:solidFill>
                  <a:srgbClr val="FFFFFF"/>
                </a:solidFill>
              </a:rPr>
              <a:t>*</a:t>
            </a:r>
          </a:p>
          <a:p>
            <a:pPr>
              <a:tabLst>
                <a:tab pos="0" algn="l"/>
                <a:tab pos="363538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k-SK" sz="2400" dirty="0" smtClean="0">
                <a:solidFill>
                  <a:srgbClr val="FFFFFF"/>
                </a:solidFill>
              </a:rPr>
              <a:t>0 ≤ </a:t>
            </a:r>
            <a:r>
              <a:rPr lang="sk-SK" sz="2400" dirty="0" err="1" smtClean="0">
                <a:solidFill>
                  <a:srgbClr val="FFFFFF"/>
                </a:solidFill>
              </a:rPr>
              <a:t>u,b</a:t>
            </a:r>
            <a:r>
              <a:rPr lang="sk-SK" sz="2400" dirty="0" smtClean="0">
                <a:solidFill>
                  <a:srgbClr val="FFFFFF"/>
                </a:solidFill>
              </a:rPr>
              <a:t> </a:t>
            </a:r>
            <a:r>
              <a:rPr lang="sk-SK" sz="2400" dirty="0" err="1" smtClean="0">
                <a:solidFill>
                  <a:srgbClr val="FFFFFF"/>
                </a:solidFill>
              </a:rPr>
              <a:t>≤</a:t>
            </a:r>
            <a:r>
              <a:rPr lang="sk-SK" sz="2400" dirty="0" smtClean="0">
                <a:solidFill>
                  <a:srgbClr val="FFFFFF"/>
                </a:solidFill>
              </a:rPr>
              <a:t> 1</a:t>
            </a:r>
            <a:endParaRPr lang="sk-SK" sz="2400" dirty="0">
              <a:solidFill>
                <a:srgbClr val="FFFFFF"/>
              </a:solidFill>
            </a:endParaRPr>
          </a:p>
        </p:txBody>
      </p:sp>
      <p:pic>
        <p:nvPicPr>
          <p:cNvPr id="16390" name="Picture 6" descr="ab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2708920"/>
            <a:ext cx="5148064" cy="41181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409" name="Object 1"/>
          <p:cNvGraphicFramePr>
            <a:graphicFrameLocks noChangeAspect="1"/>
          </p:cNvGraphicFramePr>
          <p:nvPr/>
        </p:nvGraphicFramePr>
        <p:xfrm>
          <a:off x="0" y="4668838"/>
          <a:ext cx="3022600" cy="2189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777" name="Image" r:id="rId4" imgW="6353689" imgH="4600071" progId="Photoshop.Image.9">
                  <p:embed/>
                </p:oleObj>
              </mc:Choice>
              <mc:Fallback>
                <p:oleObj name="Image" r:id="rId4" imgW="6353689" imgH="4600071" progId="Photoshop.Image.9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4668838"/>
                        <a:ext cx="3022600" cy="2189162"/>
                      </a:xfrm>
                      <a:prstGeom prst="rect">
                        <a:avLst/>
                      </a:prstGeom>
                      <a:noFill/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10" name="Object 2"/>
          <p:cNvGraphicFramePr>
            <a:graphicFrameLocks noChangeAspect="1"/>
          </p:cNvGraphicFramePr>
          <p:nvPr/>
        </p:nvGraphicFramePr>
        <p:xfrm>
          <a:off x="3052763" y="4668838"/>
          <a:ext cx="3022600" cy="2189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778" r:id="rId6" imgW="6353689" imgH="4600071" progId="">
                  <p:embed/>
                </p:oleObj>
              </mc:Choice>
              <mc:Fallback>
                <p:oleObj r:id="rId6" imgW="6353689" imgH="4600071" progId="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52763" y="4668838"/>
                        <a:ext cx="3022600" cy="2189162"/>
                      </a:xfrm>
                      <a:prstGeom prst="rect">
                        <a:avLst/>
                      </a:prstGeom>
                      <a:noFill/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11" name="Object 3"/>
          <p:cNvGraphicFramePr>
            <a:graphicFrameLocks noChangeAspect="1"/>
          </p:cNvGraphicFramePr>
          <p:nvPr/>
        </p:nvGraphicFramePr>
        <p:xfrm>
          <a:off x="6121400" y="4668838"/>
          <a:ext cx="3022600" cy="2189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779" r:id="rId8" imgW="6353689" imgH="4600071" progId="">
                  <p:embed/>
                </p:oleObj>
              </mc:Choice>
              <mc:Fallback>
                <p:oleObj r:id="rId8" imgW="6353689" imgH="4600071" progId="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21400" y="4668838"/>
                        <a:ext cx="3022600" cy="2189162"/>
                      </a:xfrm>
                      <a:prstGeom prst="rect">
                        <a:avLst/>
                      </a:prstGeom>
                      <a:noFill/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12" name="Object 4"/>
          <p:cNvGraphicFramePr>
            <a:graphicFrameLocks noChangeAspect="1"/>
          </p:cNvGraphicFramePr>
          <p:nvPr/>
        </p:nvGraphicFramePr>
        <p:xfrm>
          <a:off x="4219575" y="1398588"/>
          <a:ext cx="3022600" cy="2189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780" r:id="rId10" imgW="6353689" imgH="4600071" progId="">
                  <p:embed/>
                </p:oleObj>
              </mc:Choice>
              <mc:Fallback>
                <p:oleObj r:id="rId10" imgW="6353689" imgH="4600071" progId="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19575" y="1398588"/>
                        <a:ext cx="3022600" cy="2189162"/>
                      </a:xfrm>
                      <a:prstGeom prst="rect">
                        <a:avLst/>
                      </a:prstGeom>
                      <a:noFill/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13" name="Object 5"/>
          <p:cNvGraphicFramePr>
            <a:graphicFrameLocks noChangeAspect="1"/>
          </p:cNvGraphicFramePr>
          <p:nvPr/>
        </p:nvGraphicFramePr>
        <p:xfrm>
          <a:off x="201613" y="806450"/>
          <a:ext cx="3838575" cy="2779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781" r:id="rId12" imgW="6353689" imgH="4600071" progId="">
                  <p:embed/>
                </p:oleObj>
              </mc:Choice>
              <mc:Fallback>
                <p:oleObj r:id="rId12" imgW="6353689" imgH="4600071" progId="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1613" y="806450"/>
                        <a:ext cx="3838575" cy="2779713"/>
                      </a:xfrm>
                      <a:prstGeom prst="rect">
                        <a:avLst/>
                      </a:prstGeom>
                      <a:noFill/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414" name="Text Box 6"/>
          <p:cNvSpPr txBox="1">
            <a:spLocks noChangeArrowheads="1"/>
          </p:cNvSpPr>
          <p:nvPr/>
        </p:nvSpPr>
        <p:spPr bwMode="auto">
          <a:xfrm>
            <a:off x="2074863" y="3619500"/>
            <a:ext cx="4989512" cy="947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sk-SK" sz="2800"/>
              <a:t>					K</a:t>
            </a:r>
          </a:p>
          <a:p>
            <a:r>
              <a:rPr lang="sk-SK" sz="2800"/>
              <a:t>C		     M			Y</a:t>
            </a:r>
          </a:p>
        </p:txBody>
      </p:sp>
      <p:graphicFrame>
        <p:nvGraphicFramePr>
          <p:cNvPr id="17415" name="Object 7"/>
          <p:cNvGraphicFramePr>
            <a:graphicFrameLocks noChangeAspect="1"/>
          </p:cNvGraphicFramePr>
          <p:nvPr/>
        </p:nvGraphicFramePr>
        <p:xfrm>
          <a:off x="7326313" y="184150"/>
          <a:ext cx="1817687" cy="4052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782" r:id="rId14" imgW="1817155" imgH="4053653" progId="">
                  <p:embed/>
                </p:oleObj>
              </mc:Choice>
              <mc:Fallback>
                <p:oleObj r:id="rId14" imgW="1817155" imgH="4053653" progId="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26313" y="184150"/>
                        <a:ext cx="1817687" cy="4052888"/>
                      </a:xfrm>
                      <a:prstGeom prst="rect">
                        <a:avLst/>
                      </a:prstGeom>
                      <a:noFill/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4" descr="16_3 fourcolorprin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38150"/>
            <a:ext cx="8229600" cy="5981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89496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3" descr="16_3 fourcolorse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908720"/>
            <a:ext cx="8229600" cy="575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54043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1139825"/>
          </a:xfrm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/>
              <a:t>Modely farieb </a:t>
            </a:r>
            <a:r>
              <a:rPr lang="sk-SK"/>
              <a:t>“</a:t>
            </a:r>
            <a:r>
              <a:rPr lang="en-US"/>
              <a:t>triedy </a:t>
            </a:r>
            <a:r>
              <a:rPr lang="sk-SK"/>
              <a:t>Y”</a:t>
            </a:r>
          </a:p>
        </p:txBody>
      </p:sp>
      <p:sp>
        <p:nvSpPr>
          <p:cNvPr id="18434" name="Rectangle 2"/>
          <p:cNvSpPr>
            <a:spLocks noChangeArrowheads="1"/>
          </p:cNvSpPr>
          <p:nvPr/>
        </p:nvSpPr>
        <p:spPr bwMode="auto">
          <a:xfrm>
            <a:off x="460375" y="1130252"/>
            <a:ext cx="8261350" cy="56960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k-SK" sz="2800" dirty="0" smtClean="0">
                <a:solidFill>
                  <a:srgbClr val="FFFFFF"/>
                </a:solidFill>
              </a:rPr>
              <a:t>Televízne a video štandardy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k-SK" sz="2800" dirty="0" smtClean="0">
                <a:solidFill>
                  <a:srgbClr val="FFFFFF"/>
                </a:solidFill>
              </a:rPr>
              <a:t>YIQ – NTSC 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k-SK" sz="2800" dirty="0" smtClean="0">
                <a:solidFill>
                  <a:srgbClr val="FFFFFF"/>
                </a:solidFill>
              </a:rPr>
              <a:t>YUV – PAL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k-SK" sz="2800" dirty="0" err="1" smtClean="0">
                <a:solidFill>
                  <a:srgbClr val="FFFFFF"/>
                </a:solidFill>
              </a:rPr>
              <a:t>YCbCr</a:t>
            </a:r>
            <a:r>
              <a:rPr lang="sk-SK" sz="2800" dirty="0" smtClean="0">
                <a:solidFill>
                  <a:srgbClr val="FFFFFF"/>
                </a:solidFill>
              </a:rPr>
              <a:t> – </a:t>
            </a:r>
            <a:r>
              <a:rPr lang="sk-SK" sz="2800" dirty="0" err="1" smtClean="0">
                <a:solidFill>
                  <a:srgbClr val="FFFFFF"/>
                </a:solidFill>
              </a:rPr>
              <a:t>digital</a:t>
            </a:r>
            <a:r>
              <a:rPr lang="sk-SK" sz="2800" dirty="0" smtClean="0">
                <a:solidFill>
                  <a:srgbClr val="FFFFFF"/>
                </a:solidFill>
              </a:rPr>
              <a:t> video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k-SK" sz="2800" dirty="0" err="1" smtClean="0">
                <a:solidFill>
                  <a:schemeClr val="tx1"/>
                </a:solidFill>
              </a:rPr>
              <a:t>YPbPr</a:t>
            </a:r>
            <a:r>
              <a:rPr lang="sk-SK" sz="2800" dirty="0" smtClean="0">
                <a:solidFill>
                  <a:schemeClr val="tx1"/>
                </a:solidFill>
              </a:rPr>
              <a:t> – analógová TV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k-SK" sz="2800" dirty="0" smtClean="0">
                <a:solidFill>
                  <a:srgbClr val="FFFFFF"/>
                </a:solidFill>
              </a:rPr>
              <a:t>YCC – </a:t>
            </a:r>
            <a:r>
              <a:rPr lang="sk-SK" sz="2800" dirty="0" err="1" smtClean="0">
                <a:solidFill>
                  <a:srgbClr val="FFFFFF"/>
                </a:solidFill>
              </a:rPr>
              <a:t>Kodak</a:t>
            </a:r>
            <a:endParaRPr lang="sk-SK" sz="2800" dirty="0" smtClean="0">
              <a:solidFill>
                <a:srgbClr val="FFFFFF"/>
              </a:solidFill>
            </a:endParaRP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sk-SK" sz="2800" dirty="0" smtClean="0">
              <a:solidFill>
                <a:srgbClr val="FFFFFF"/>
              </a:solidFill>
            </a:endParaRP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k-SK" sz="2800" dirty="0" smtClean="0">
                <a:solidFill>
                  <a:srgbClr val="FFFFFF"/>
                </a:solidFill>
              </a:rPr>
              <a:t>Farebná zložka oddelená od </a:t>
            </a:r>
            <a:r>
              <a:rPr lang="sk-SK" sz="2800" dirty="0" err="1" smtClean="0">
                <a:solidFill>
                  <a:srgbClr val="FFFFFF"/>
                </a:solidFill>
              </a:rPr>
              <a:t>jasovej</a:t>
            </a:r>
            <a:r>
              <a:rPr lang="sk-SK" sz="2800" dirty="0" smtClean="0">
                <a:solidFill>
                  <a:srgbClr val="FFFFFF"/>
                </a:solidFill>
              </a:rPr>
              <a:t> (Y)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k-SK" sz="2800" dirty="0" smtClean="0">
                <a:solidFill>
                  <a:srgbClr val="FFFFFF"/>
                </a:solidFill>
              </a:rPr>
              <a:t>Farebná zložka: zeleno/červený kanál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k-SK" sz="2800" dirty="0" smtClean="0">
                <a:solidFill>
                  <a:srgbClr val="FFFFFF"/>
                </a:solidFill>
              </a:rPr>
              <a:t>	modro/žltý kanál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sk-SK" sz="2800" dirty="0" smtClean="0">
              <a:solidFill>
                <a:srgbClr val="FFFFFF"/>
              </a:solidFill>
            </a:endParaRP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k-SK" sz="2800" dirty="0" smtClean="0">
                <a:solidFill>
                  <a:srgbClr val="FFFFFF"/>
                </a:solidFill>
              </a:rPr>
              <a:t>Vo všeobecnosti: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sk-SK" sz="2800" dirty="0">
              <a:solidFill>
                <a:srgbClr val="FFFFFF"/>
              </a:solidFill>
            </a:endParaRPr>
          </a:p>
        </p:txBody>
      </p:sp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7875" y="2622550"/>
            <a:ext cx="2490788" cy="1049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843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475" y="5400675"/>
            <a:ext cx="3452813" cy="1149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843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9313" y="5400675"/>
            <a:ext cx="1741487" cy="113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5" name="Rectangle 3"/>
          <p:cNvSpPr>
            <a:spLocks noGrp="1" noChangeArrowheads="1"/>
          </p:cNvSpPr>
          <p:nvPr>
            <p:ph sz="quarter" idx="13"/>
          </p:nvPr>
        </p:nvSpPr>
        <p:spPr>
          <a:xfrm>
            <a:off x="457200" y="2997200"/>
            <a:ext cx="6202363" cy="3455988"/>
          </a:xfrm>
        </p:spPr>
        <p:txBody>
          <a:bodyPr>
            <a:normAutofit lnSpcReduction="10000"/>
          </a:bodyPr>
          <a:lstStyle/>
          <a:p>
            <a:pPr>
              <a:buFontTx/>
              <a:buChar char="-"/>
            </a:pPr>
            <a:r>
              <a:rPr lang="sk-SK" sz="2000" i="0" dirty="0" smtClean="0">
                <a:latin typeface="Arial" pitchFamily="34" charset="0"/>
                <a:cs typeface="Arial" pitchFamily="34" charset="0"/>
              </a:rPr>
              <a:t>1950 NTSC štandard</a:t>
            </a:r>
          </a:p>
          <a:p>
            <a:pPr>
              <a:buFontTx/>
              <a:buChar char="-"/>
            </a:pPr>
            <a:r>
              <a:rPr lang="sk-SK" sz="2000" i="0" dirty="0" smtClean="0">
                <a:latin typeface="Arial" pitchFamily="34" charset="0"/>
                <a:cs typeface="Arial" pitchFamily="34" charset="0"/>
              </a:rPr>
              <a:t>kompatibilita s jednofarebným TV</a:t>
            </a:r>
          </a:p>
          <a:p>
            <a:pPr>
              <a:buFontTx/>
              <a:buChar char="-"/>
            </a:pPr>
            <a:r>
              <a:rPr lang="sk-SK" sz="2000" i="0" dirty="0" smtClean="0">
                <a:latin typeface="Arial" pitchFamily="34" charset="0"/>
                <a:cs typeface="Arial" pitchFamily="34" charset="0"/>
              </a:rPr>
              <a:t>väčšia šírka pásma pre Y ako pre I Q.</a:t>
            </a:r>
          </a:p>
          <a:p>
            <a:pPr>
              <a:buFontTx/>
              <a:buChar char="-"/>
            </a:pPr>
            <a:r>
              <a:rPr lang="sk-SK" sz="2000" i="0" dirty="0" smtClean="0">
                <a:latin typeface="Arial" pitchFamily="34" charset="0"/>
                <a:cs typeface="Arial" pitchFamily="34" charset="0"/>
              </a:rPr>
              <a:t>oddelená </a:t>
            </a:r>
            <a:r>
              <a:rPr lang="sk-SK" sz="2000" i="0" dirty="0" err="1" smtClean="0">
                <a:latin typeface="Arial" pitchFamily="34" charset="0"/>
                <a:cs typeface="Arial" pitchFamily="34" charset="0"/>
              </a:rPr>
              <a:t>jasová</a:t>
            </a:r>
            <a:r>
              <a:rPr lang="sk-SK" sz="2000" i="0" dirty="0" smtClean="0">
                <a:latin typeface="Arial" pitchFamily="34" charset="0"/>
                <a:cs typeface="Arial" pitchFamily="34" charset="0"/>
              </a:rPr>
              <a:t> zložka – manipulácia bez ovplyvnenia farebnej zložky (</a:t>
            </a:r>
            <a:r>
              <a:rPr lang="sk-SK" sz="2000" i="0" dirty="0" err="1" smtClean="0">
                <a:latin typeface="Arial" pitchFamily="34" charset="0"/>
                <a:cs typeface="Arial" pitchFamily="34" charset="0"/>
              </a:rPr>
              <a:t>histogram</a:t>
            </a:r>
            <a:r>
              <a:rPr lang="sk-SK" sz="2000" i="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sk-SK" sz="2000" i="0" dirty="0" err="1" smtClean="0">
                <a:latin typeface="Arial" pitchFamily="34" charset="0"/>
                <a:cs typeface="Arial" pitchFamily="34" charset="0"/>
              </a:rPr>
              <a:t>equalization</a:t>
            </a:r>
            <a:r>
              <a:rPr lang="sk-SK" sz="2000" i="0" dirty="0" smtClean="0">
                <a:latin typeface="Arial" pitchFamily="34" charset="0"/>
                <a:cs typeface="Arial" pitchFamily="34" charset="0"/>
              </a:rPr>
              <a:t>)</a:t>
            </a:r>
          </a:p>
          <a:p>
            <a:pPr>
              <a:buFontTx/>
              <a:buChar char="-"/>
            </a:pPr>
            <a:r>
              <a:rPr lang="sk-SK" sz="2000" i="0" dirty="0" smtClean="0">
                <a:latin typeface="Arial" pitchFamily="34" charset="0"/>
                <a:cs typeface="Arial" pitchFamily="34" charset="0"/>
              </a:rPr>
              <a:t>vnemovo neuniformné – Euklidovská vzdialenosť nefunguje</a:t>
            </a:r>
          </a:p>
          <a:p>
            <a:pPr>
              <a:buFontTx/>
              <a:buChar char="-"/>
            </a:pPr>
            <a:r>
              <a:rPr lang="sk-SK" sz="2000" i="0" dirty="0" smtClean="0">
                <a:latin typeface="Arial" pitchFamily="34" charset="0"/>
                <a:cs typeface="Arial" pitchFamily="34" charset="0"/>
              </a:rPr>
              <a:t>Gama korekcia aplikovaná na lineárny RGB, vážený súčet nelineárnych komponentov RGB -&gt; </a:t>
            </a:r>
            <a:r>
              <a:rPr lang="sk-SK" sz="2000" i="0" dirty="0" err="1" smtClean="0">
                <a:latin typeface="Arial" pitchFamily="34" charset="0"/>
                <a:cs typeface="Arial" pitchFamily="34" charset="0"/>
              </a:rPr>
              <a:t>luma</a:t>
            </a:r>
            <a:r>
              <a:rPr lang="sk-SK" sz="2000" i="0" dirty="0" smtClean="0">
                <a:latin typeface="Arial" pitchFamily="34" charset="0"/>
                <a:cs typeface="Arial" pitchFamily="34" charset="0"/>
              </a:rPr>
              <a:t> Y</a:t>
            </a:r>
            <a:endParaRPr lang="sk-SK" sz="2000" i="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0114" name="Rectangle 2"/>
          <p:cNvSpPr>
            <a:spLocks noGrp="1" noChangeArrowheads="1"/>
          </p:cNvSpPr>
          <p:nvPr>
            <p:ph type="title"/>
          </p:nvPr>
        </p:nvSpPr>
        <p:spPr>
          <a:xfrm>
            <a:off x="3059113" y="130175"/>
            <a:ext cx="3600450" cy="995363"/>
          </a:xfrm>
        </p:spPr>
        <p:txBody>
          <a:bodyPr/>
          <a:lstStyle/>
          <a:p>
            <a:r>
              <a:rPr lang="sk-SK"/>
              <a:t>YIQ</a:t>
            </a:r>
            <a:endParaRPr lang="en-US"/>
          </a:p>
        </p:txBody>
      </p:sp>
      <p:pic>
        <p:nvPicPr>
          <p:cNvPr id="90116" name="Picture 4" descr="YIQ_50%25Y_color_spac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88913"/>
            <a:ext cx="2781300" cy="2686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0117" name="Picture 5" descr="YIQ_component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025" y="260350"/>
            <a:ext cx="2108200" cy="6292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0118" name="Text Box 6"/>
          <p:cNvSpPr txBox="1">
            <a:spLocks noChangeArrowheads="1"/>
          </p:cNvSpPr>
          <p:nvPr/>
        </p:nvSpPr>
        <p:spPr bwMode="auto">
          <a:xfrm>
            <a:off x="3059113" y="1196975"/>
            <a:ext cx="3673475" cy="1920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2438" indent="-452438"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1pPr>
            <a:lvl2pPr marL="917575"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2pPr>
            <a:lvl3pPr marL="1325563"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3pPr>
            <a:lvl4pPr marL="1733550"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4pPr>
            <a:lvl5pPr marL="2141538"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5pPr>
            <a:lvl6pPr marL="2598738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6pPr>
            <a:lvl7pPr marL="3055938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7pPr>
            <a:lvl8pPr marL="3513138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8pPr>
            <a:lvl9pPr marL="3970338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sk-SK" sz="2000" i="1">
                <a:effectLst>
                  <a:outerShdw blurRad="38100" dist="38100" dir="2700000" algn="tl">
                    <a:srgbClr val="808080"/>
                  </a:outerShdw>
                </a:effectLst>
              </a:rPr>
              <a:t>Y – luma</a:t>
            </a:r>
          </a:p>
          <a:p>
            <a:r>
              <a:rPr lang="en-US" sz="2000" i="1">
                <a:effectLst>
                  <a:outerShdw blurRad="38100" dist="38100" dir="2700000" algn="tl">
                    <a:srgbClr val="808080"/>
                  </a:outerShdw>
                </a:effectLst>
              </a:rPr>
              <a:t>I</a:t>
            </a:r>
            <a:r>
              <a:rPr lang="en-US" sz="2000">
                <a:effectLst>
                  <a:outerShdw blurRad="38100" dist="38100" dir="2700000" algn="tl">
                    <a:srgbClr val="808080"/>
                  </a:outerShdw>
                </a:effectLst>
              </a:rPr>
              <a:t> </a:t>
            </a:r>
            <a:r>
              <a:rPr lang="sk-SK" sz="2000">
                <a:effectLst>
                  <a:outerShdw blurRad="38100" dist="38100" dir="2700000" algn="tl">
                    <a:srgbClr val="808080"/>
                  </a:outerShdw>
                </a:effectLst>
              </a:rPr>
              <a:t> -</a:t>
            </a:r>
            <a:r>
              <a:rPr lang="en-US" sz="2000">
                <a:effectLst>
                  <a:outerShdw blurRad="38100" dist="38100" dir="2700000" algn="tl">
                    <a:srgbClr val="808080"/>
                  </a:outerShdw>
                </a:effectLst>
              </a:rPr>
              <a:t> </a:t>
            </a:r>
            <a:r>
              <a:rPr lang="en-US" sz="2000" i="1">
                <a:effectLst>
                  <a:outerShdw blurRad="38100" dist="38100" dir="2700000" algn="tl">
                    <a:srgbClr val="808080"/>
                  </a:outerShdw>
                </a:effectLst>
              </a:rPr>
              <a:t>in-phase</a:t>
            </a:r>
            <a:r>
              <a:rPr lang="en-US" sz="2000">
                <a:effectLst>
                  <a:outerShdw blurRad="38100" dist="38100" dir="2700000" algn="tl">
                    <a:srgbClr val="808080"/>
                  </a:outerShdw>
                </a:effectLst>
              </a:rPr>
              <a:t>,</a:t>
            </a:r>
            <a:r>
              <a:rPr lang="sk-SK" sz="2000">
                <a:effectLst>
                  <a:outerShdw blurRad="38100" dist="38100" dir="2700000" algn="tl">
                    <a:srgbClr val="808080"/>
                  </a:outerShdw>
                </a:effectLst>
              </a:rPr>
              <a:t> </a:t>
            </a:r>
            <a:r>
              <a:rPr lang="en-US" sz="2000">
                <a:effectLst>
                  <a:outerShdw blurRad="38100" dist="38100" dir="2700000" algn="tl">
                    <a:srgbClr val="808080"/>
                  </a:outerShdw>
                </a:effectLst>
              </a:rPr>
              <a:t>(</a:t>
            </a:r>
            <a:r>
              <a:rPr lang="en-US" sz="2000" i="1">
                <a:effectLst>
                  <a:outerShdw blurRad="38100" dist="38100" dir="2700000" algn="tl">
                    <a:srgbClr val="808080"/>
                  </a:outerShdw>
                </a:effectLst>
              </a:rPr>
              <a:t>orange-blue range)</a:t>
            </a:r>
            <a:endParaRPr lang="sk-SK" sz="2000">
              <a:effectLst>
                <a:outerShdw blurRad="38100" dist="38100" dir="2700000" algn="tl">
                  <a:srgbClr val="808080"/>
                </a:outerShdw>
              </a:effectLst>
            </a:endParaRPr>
          </a:p>
          <a:p>
            <a:r>
              <a:rPr lang="en-US" sz="2000" i="1">
                <a:effectLst>
                  <a:outerShdw blurRad="38100" dist="38100" dir="2700000" algn="tl">
                    <a:srgbClr val="808080"/>
                  </a:outerShdw>
                </a:effectLst>
              </a:rPr>
              <a:t>Q</a:t>
            </a:r>
            <a:r>
              <a:rPr lang="en-US" sz="2000">
                <a:effectLst>
                  <a:outerShdw blurRad="38100" dist="38100" dir="2700000" algn="tl">
                    <a:srgbClr val="808080"/>
                  </a:outerShdw>
                </a:effectLst>
              </a:rPr>
              <a:t> </a:t>
            </a:r>
            <a:r>
              <a:rPr lang="sk-SK" sz="2000">
                <a:effectLst>
                  <a:outerShdw blurRad="38100" dist="38100" dir="2700000" algn="tl">
                    <a:srgbClr val="808080"/>
                  </a:outerShdw>
                </a:effectLst>
              </a:rPr>
              <a:t>– </a:t>
            </a:r>
            <a:r>
              <a:rPr lang="en-US" sz="2000" i="1">
                <a:effectLst>
                  <a:outerShdw blurRad="38100" dist="38100" dir="2700000" algn="tl">
                    <a:srgbClr val="808080"/>
                  </a:outerShdw>
                </a:effectLst>
              </a:rPr>
              <a:t>quadrature</a:t>
            </a:r>
            <a:r>
              <a:rPr lang="sk-SK" sz="2000" i="1">
                <a:effectLst>
                  <a:outerShdw blurRad="38100" dist="38100" dir="2700000" algn="tl">
                    <a:srgbClr val="808080"/>
                  </a:outerShdw>
                </a:effectLst>
              </a:rPr>
              <a:t> </a:t>
            </a:r>
            <a:r>
              <a:rPr lang="en-US" sz="2000" i="1">
                <a:effectLst>
                  <a:outerShdw blurRad="38100" dist="38100" dir="2700000" algn="tl">
                    <a:srgbClr val="808080"/>
                  </a:outerShdw>
                </a:effectLst>
              </a:rPr>
              <a:t>(purple-green range) </a:t>
            </a:r>
            <a:endParaRPr lang="sk-SK" sz="2000" i="1">
              <a:effectLst>
                <a:outerShdw blurRad="38100" dist="38100" dir="2700000" algn="tl">
                  <a:srgbClr val="808080"/>
                </a:outerShdw>
              </a:effectLst>
            </a:endParaRPr>
          </a:p>
          <a:p>
            <a:endParaRPr lang="en-US" sz="200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326235" y="313123"/>
            <a:ext cx="3102797" cy="883629"/>
          </a:xfrm>
        </p:spPr>
        <p:txBody>
          <a:bodyPr/>
          <a:lstStyle/>
          <a:p>
            <a:r>
              <a:rPr lang="sk-SK" dirty="0" smtClean="0"/>
              <a:t>YUV - Pal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467544" y="1172856"/>
            <a:ext cx="8136904" cy="44319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sz="2400" dirty="0" smtClean="0">
                <a:solidFill>
                  <a:schemeClr val="tx1"/>
                </a:solidFill>
              </a:rPr>
              <a:t>Podobne ako YIQ</a:t>
            </a:r>
          </a:p>
          <a:p>
            <a:r>
              <a:rPr lang="en-US" sz="2400" dirty="0" smtClean="0">
                <a:solidFill>
                  <a:schemeClr val="tx1"/>
                </a:solidFill>
              </a:rPr>
              <a:t>YUV </a:t>
            </a:r>
            <a:r>
              <a:rPr lang="sk-SK" sz="2400" dirty="0" smtClean="0">
                <a:solidFill>
                  <a:schemeClr val="tx1"/>
                </a:solidFill>
              </a:rPr>
              <a:t>vzorkovacie formáty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>
                <a:solidFill>
                  <a:schemeClr val="tx1"/>
                </a:solidFill>
              </a:rPr>
              <a:t>4:4:4, 4:2:2, and </a:t>
            </a:r>
            <a:r>
              <a:rPr lang="en-US" sz="2400" dirty="0" smtClean="0">
                <a:solidFill>
                  <a:schemeClr val="tx1"/>
                </a:solidFill>
              </a:rPr>
              <a:t>4:2:0</a:t>
            </a:r>
            <a:endParaRPr lang="sk-SK" sz="2400" dirty="0" smtClean="0">
              <a:solidFill>
                <a:schemeClr val="tx1"/>
              </a:solidFill>
            </a:endParaRPr>
          </a:p>
          <a:p>
            <a:endParaRPr lang="sk-SK" sz="2400" dirty="0" smtClean="0">
              <a:solidFill>
                <a:schemeClr val="tx1"/>
              </a:solidFill>
            </a:endParaRPr>
          </a:p>
          <a:p>
            <a:r>
              <a:rPr lang="sk-SK" sz="2400" dirty="0" smtClean="0">
                <a:solidFill>
                  <a:srgbClr val="FFC000"/>
                </a:solidFill>
              </a:rPr>
              <a:t>Y´U´V´ – vypočítané z RGB s gama korekciou  (R´G´B´)</a:t>
            </a:r>
            <a:endParaRPr lang="sk-SK" sz="2400" dirty="0">
              <a:solidFill>
                <a:srgbClr val="FFC000"/>
              </a:solidFill>
            </a:endParaRPr>
          </a:p>
          <a:p>
            <a:r>
              <a:rPr lang="en-US" sz="2400" dirty="0">
                <a:solidFill>
                  <a:schemeClr val="tx1"/>
                </a:solidFill>
              </a:rPr>
              <a:t>Y'= 0.299*R' + 0.587*G' + 0.114*B'</a:t>
            </a:r>
          </a:p>
          <a:p>
            <a:r>
              <a:rPr lang="en-US" sz="2400" dirty="0">
                <a:solidFill>
                  <a:schemeClr val="tx1"/>
                </a:solidFill>
              </a:rPr>
              <a:t>U'= </a:t>
            </a:r>
            <a:r>
              <a:rPr lang="en-US" sz="2400" dirty="0" smtClean="0">
                <a:solidFill>
                  <a:schemeClr val="tx1"/>
                </a:solidFill>
              </a:rPr>
              <a:t>0.492</a:t>
            </a:r>
            <a:r>
              <a:rPr lang="en-US" sz="2400" dirty="0">
                <a:solidFill>
                  <a:schemeClr val="tx1"/>
                </a:solidFill>
              </a:rPr>
              <a:t>*(B'- Y')</a:t>
            </a:r>
          </a:p>
          <a:p>
            <a:r>
              <a:rPr lang="en-US" sz="2400" dirty="0">
                <a:solidFill>
                  <a:schemeClr val="tx1"/>
                </a:solidFill>
              </a:rPr>
              <a:t>V</a:t>
            </a:r>
            <a:r>
              <a:rPr lang="en-US" sz="2400" dirty="0" smtClean="0">
                <a:solidFill>
                  <a:schemeClr val="tx1"/>
                </a:solidFill>
              </a:rPr>
              <a:t>'= </a:t>
            </a:r>
            <a:r>
              <a:rPr lang="en-US" sz="2400" dirty="0">
                <a:solidFill>
                  <a:schemeClr val="tx1"/>
                </a:solidFill>
              </a:rPr>
              <a:t>0.877*(R'- Y</a:t>
            </a:r>
            <a:r>
              <a:rPr lang="en-US" sz="2400" dirty="0" smtClean="0">
                <a:solidFill>
                  <a:schemeClr val="tx1"/>
                </a:solidFill>
              </a:rPr>
              <a:t>')</a:t>
            </a:r>
            <a:endParaRPr lang="sk-SK" sz="2400" dirty="0" smtClean="0">
              <a:solidFill>
                <a:schemeClr val="tx1"/>
              </a:solidFill>
            </a:endParaRPr>
          </a:p>
          <a:p>
            <a:endParaRPr lang="en-US" sz="2400" dirty="0">
              <a:solidFill>
                <a:schemeClr val="tx1"/>
              </a:solidFill>
            </a:endParaRPr>
          </a:p>
          <a:p>
            <a:r>
              <a:rPr lang="en-US" sz="2400" dirty="0">
                <a:solidFill>
                  <a:schemeClr val="tx1"/>
                </a:solidFill>
              </a:rPr>
              <a:t>R' = Y' + 1.140*V'</a:t>
            </a:r>
          </a:p>
          <a:p>
            <a:r>
              <a:rPr lang="en-US" sz="2400" dirty="0">
                <a:solidFill>
                  <a:schemeClr val="tx1"/>
                </a:solidFill>
              </a:rPr>
              <a:t>G' = Y' - 0.394*U' - 0.581*V'</a:t>
            </a:r>
          </a:p>
          <a:p>
            <a:r>
              <a:rPr lang="en-US" sz="2400" dirty="0">
                <a:solidFill>
                  <a:schemeClr val="tx1"/>
                </a:solidFill>
              </a:rPr>
              <a:t>B' = Y' + 2.032*U'</a:t>
            </a:r>
          </a:p>
          <a:p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49154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932040" y="3212976"/>
            <a:ext cx="3926415" cy="31966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83231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539552" y="3105607"/>
            <a:ext cx="7992888" cy="3490684"/>
          </a:xfrm>
        </p:spPr>
        <p:txBody>
          <a:bodyPr/>
          <a:lstStyle/>
          <a:p>
            <a:pPr defTabSz="449263" fontAlgn="base">
              <a:spcBef>
                <a:spcPts val="600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Times New Roman" pitchFamily="18" charset="0"/>
            </a:pPr>
            <a:r>
              <a:rPr lang="sk-SK" sz="2400" b="1" i="0" dirty="0" err="1" smtClean="0">
                <a:solidFill>
                  <a:srgbClr val="FFC000"/>
                </a:solidFill>
                <a:latin typeface="Arial" charset="0"/>
                <a:cs typeface="Arial" charset="0"/>
              </a:rPr>
              <a:t>YCbCr</a:t>
            </a:r>
            <a:r>
              <a:rPr lang="sk-SK" sz="2400" b="1" i="0" dirty="0" smtClean="0">
                <a:solidFill>
                  <a:srgbClr val="FFC000"/>
                </a:solidFill>
                <a:latin typeface="Arial" charset="0"/>
                <a:cs typeface="Arial" charset="0"/>
              </a:rPr>
              <a:t> </a:t>
            </a:r>
            <a:r>
              <a:rPr lang="sk-SK" sz="2400" i="0" dirty="0" err="1" smtClean="0">
                <a:latin typeface="Arial" charset="0"/>
                <a:cs typeface="Arial" charset="0"/>
              </a:rPr>
              <a:t>component</a:t>
            </a:r>
            <a:r>
              <a:rPr lang="sk-SK" sz="2400" i="0" dirty="0" smtClean="0">
                <a:latin typeface="Arial" charset="0"/>
                <a:cs typeface="Arial" charset="0"/>
              </a:rPr>
              <a:t> </a:t>
            </a:r>
            <a:r>
              <a:rPr lang="sk-SK" sz="2400" i="0" dirty="0" err="1" smtClean="0">
                <a:latin typeface="Arial" charset="0"/>
                <a:cs typeface="Arial" charset="0"/>
              </a:rPr>
              <a:t>digital</a:t>
            </a:r>
            <a:r>
              <a:rPr lang="sk-SK" sz="2400" i="0" dirty="0" smtClean="0">
                <a:latin typeface="Arial" charset="0"/>
                <a:cs typeface="Arial" charset="0"/>
              </a:rPr>
              <a:t> video </a:t>
            </a:r>
          </a:p>
          <a:p>
            <a:pPr defTabSz="449263" fontAlgn="base">
              <a:spcBef>
                <a:spcPts val="600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Times New Roman" pitchFamily="18" charset="0"/>
            </a:pPr>
            <a:r>
              <a:rPr lang="sk-SK" sz="2400" i="0" dirty="0" smtClean="0">
                <a:latin typeface="Arial" charset="0"/>
                <a:cs typeface="Arial" charset="0"/>
              </a:rPr>
              <a:t>Popísané v štandarde ITU-R BT.601</a:t>
            </a:r>
          </a:p>
          <a:p>
            <a:pPr defTabSz="449263" fontAlgn="base">
              <a:spcBef>
                <a:spcPts val="600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Times New Roman" pitchFamily="18" charset="0"/>
            </a:pPr>
            <a:r>
              <a:rPr lang="sk-SK" sz="2400" i="0" dirty="0" err="1" smtClean="0">
                <a:latin typeface="Arial" charset="0"/>
                <a:cs typeface="Arial" charset="0"/>
              </a:rPr>
              <a:t>YCbCr</a:t>
            </a:r>
            <a:r>
              <a:rPr lang="sk-SK" sz="2400" i="0" dirty="0" smtClean="0">
                <a:latin typeface="Arial" charset="0"/>
                <a:cs typeface="Arial" charset="0"/>
              </a:rPr>
              <a:t>  je škálovaná a posunutá verzia YUV</a:t>
            </a:r>
          </a:p>
          <a:p>
            <a:r>
              <a:rPr lang="sk-SK" sz="2400" i="0" dirty="0" err="1" smtClean="0">
                <a:latin typeface="Arial" charset="0"/>
                <a:cs typeface="Arial" charset="0"/>
              </a:rPr>
              <a:t>Y’Cb’Cr</a:t>
            </a:r>
            <a:r>
              <a:rPr lang="sk-SK" sz="2400" i="0" dirty="0" smtClean="0">
                <a:latin typeface="Arial" charset="0"/>
                <a:cs typeface="Arial" charset="0"/>
              </a:rPr>
              <a:t>’ vypočítané z RGB s gama korekciou  (R´G´B´)</a:t>
            </a:r>
          </a:p>
          <a:p>
            <a:endParaRPr lang="sk-SK" sz="2400" i="0" dirty="0" smtClean="0">
              <a:latin typeface="Arial" charset="0"/>
              <a:cs typeface="Arial" charset="0"/>
            </a:endParaRPr>
          </a:p>
          <a:p>
            <a:r>
              <a:rPr lang="sk-SK" sz="2400" b="1" i="0" dirty="0" smtClean="0">
                <a:solidFill>
                  <a:srgbClr val="FFC000"/>
                </a:solidFill>
                <a:latin typeface="Arial" charset="0"/>
                <a:cs typeface="Arial" charset="0"/>
              </a:rPr>
              <a:t>YCCK</a:t>
            </a:r>
            <a:r>
              <a:rPr lang="sk-SK" sz="2400" i="0" dirty="0" smtClean="0">
                <a:latin typeface="Arial" charset="0"/>
                <a:cs typeface="Arial" charset="0"/>
              </a:rPr>
              <a:t> – špeciálne pre JPEG kompresiu obrazu</a:t>
            </a:r>
          </a:p>
          <a:p>
            <a:r>
              <a:rPr lang="sk-SK" sz="2400" i="0" dirty="0" smtClean="0">
                <a:latin typeface="Arial" charset="0"/>
                <a:cs typeface="Arial" charset="0"/>
              </a:rPr>
              <a:t>Je variáciou </a:t>
            </a:r>
            <a:r>
              <a:rPr lang="sk-SK" sz="2400" i="0" dirty="0" err="1" smtClean="0">
                <a:latin typeface="Arial" charset="0"/>
                <a:cs typeface="Arial" charset="0"/>
              </a:rPr>
              <a:t>YCrCb</a:t>
            </a:r>
            <a:r>
              <a:rPr lang="sk-SK" sz="2400" i="0" dirty="0" smtClean="0">
                <a:latin typeface="Arial" charset="0"/>
                <a:cs typeface="Arial" charset="0"/>
              </a:rPr>
              <a:t> modelu s pridaným K (</a:t>
            </a:r>
            <a:r>
              <a:rPr lang="sk-SK" sz="2400" i="0" dirty="0" err="1" smtClean="0">
                <a:latin typeface="Arial" charset="0"/>
                <a:cs typeface="Arial" charset="0"/>
              </a:rPr>
              <a:t>black</a:t>
            </a:r>
            <a:r>
              <a:rPr lang="sk-SK" sz="2400" i="0" dirty="0" smtClean="0">
                <a:latin typeface="Arial" charset="0"/>
                <a:cs typeface="Arial" charset="0"/>
              </a:rPr>
              <a:t>) kanálom</a:t>
            </a:r>
            <a:endParaRPr lang="sk-SK" sz="2400" i="0" dirty="0">
              <a:latin typeface="Arial" charset="0"/>
              <a:cs typeface="Arial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51520" y="836712"/>
            <a:ext cx="4680519" cy="1008112"/>
          </a:xfrm>
        </p:spPr>
        <p:txBody>
          <a:bodyPr/>
          <a:lstStyle/>
          <a:p>
            <a:pPr algn="ctr"/>
            <a:r>
              <a:rPr lang="en-US" sz="3200" b="1" cap="none" dirty="0" err="1"/>
              <a:t>YC</a:t>
            </a:r>
            <a:r>
              <a:rPr lang="en-US" sz="3200" b="1" cap="none" baseline="-25000" dirty="0" err="1"/>
              <a:t>b</a:t>
            </a:r>
            <a:r>
              <a:rPr lang="en-US" sz="3200" b="1" cap="none" dirty="0" err="1"/>
              <a:t>C</a:t>
            </a:r>
            <a:r>
              <a:rPr lang="en-US" sz="3200" b="1" cap="none" baseline="-25000" dirty="0" err="1"/>
              <a:t>r</a:t>
            </a:r>
            <a:r>
              <a:rPr lang="en-US" sz="3200" b="1" cap="none" dirty="0"/>
              <a:t> </a:t>
            </a:r>
            <a:r>
              <a:rPr lang="sk-SK" sz="3200" b="1" cap="none" dirty="0" smtClean="0"/>
              <a:t>a</a:t>
            </a:r>
            <a:r>
              <a:rPr lang="en-US" sz="3200" b="1" cap="none" dirty="0" smtClean="0"/>
              <a:t> YCCK</a:t>
            </a:r>
            <a:endParaRPr lang="en-US" sz="3200" cap="none" dirty="0"/>
          </a:p>
        </p:txBody>
      </p:sp>
      <p:pic>
        <p:nvPicPr>
          <p:cNvPr id="50178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076056" y="44624"/>
            <a:ext cx="4015905" cy="29169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83273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1139825"/>
          </a:xfrm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k-SK"/>
              <a:t>Lineárne vzťahy</a:t>
            </a:r>
          </a:p>
        </p:txBody>
      </p:sp>
      <p:sp>
        <p:nvSpPr>
          <p:cNvPr id="19458" name="Rectangle 2"/>
          <p:cNvSpPr>
            <a:spLocks noChangeArrowheads="1"/>
          </p:cNvSpPr>
          <p:nvPr/>
        </p:nvSpPr>
        <p:spPr bwMode="auto">
          <a:xfrm>
            <a:off x="2589213" y="3221038"/>
            <a:ext cx="9144000" cy="1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459" name="Text Box 3"/>
          <p:cNvSpPr txBox="1">
            <a:spLocks noChangeArrowheads="1"/>
          </p:cNvSpPr>
          <p:nvPr/>
        </p:nvSpPr>
        <p:spPr bwMode="auto">
          <a:xfrm>
            <a:off x="1397000" y="5656263"/>
            <a:ext cx="3052763" cy="520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sk-SK" sz="2800"/>
              <a:t>Polárne súradnice</a:t>
            </a:r>
          </a:p>
        </p:txBody>
      </p:sp>
      <p:pic>
        <p:nvPicPr>
          <p:cNvPr id="1946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" y="1619250"/>
            <a:ext cx="5546725" cy="3100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9461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9950" y="5435600"/>
            <a:ext cx="2811463" cy="1044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176213"/>
            <a:ext cx="8229600" cy="1344612"/>
          </a:xfrm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Ctr="0"/>
          <a:lstStyle/>
          <a:p>
            <a:endParaRPr lang="sk-SK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713" y="1260475"/>
            <a:ext cx="7343775" cy="559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86" r="25420" b="11526"/>
          <a:stretch>
            <a:fillRect/>
          </a:stretch>
        </p:blipFill>
        <p:spPr bwMode="auto">
          <a:xfrm>
            <a:off x="0" y="15875"/>
            <a:ext cx="2724150" cy="1963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l="25986" r="25420" b="11526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5" name="Picture 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22" t="9361" r="11580" b="9737"/>
          <a:stretch>
            <a:fillRect/>
          </a:stretch>
        </p:blipFill>
        <p:spPr bwMode="auto">
          <a:xfrm>
            <a:off x="1371600" y="3638550"/>
            <a:ext cx="2854325" cy="2058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l="11322" t="9361" r="11580" b="9737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47" t="9055" r="11662" b="9430"/>
          <a:stretch>
            <a:fillRect/>
          </a:stretch>
        </p:blipFill>
        <p:spPr bwMode="auto">
          <a:xfrm>
            <a:off x="1381125" y="1276350"/>
            <a:ext cx="2836863" cy="2058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l="11147" t="9055" r="11662" b="9430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1507" name="Rectangle 3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1139825"/>
          </a:xfrm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norm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de-DE" sz="3200" dirty="0"/>
              <a:t>YIQ</a:t>
            </a:r>
          </a:p>
        </p:txBody>
      </p:sp>
      <p:sp>
        <p:nvSpPr>
          <p:cNvPr id="21508" name="Text Box 4"/>
          <p:cNvSpPr txBox="1">
            <a:spLocks noChangeArrowheads="1"/>
          </p:cNvSpPr>
          <p:nvPr/>
        </p:nvSpPr>
        <p:spPr bwMode="auto">
          <a:xfrm>
            <a:off x="1042988" y="3636963"/>
            <a:ext cx="244475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9pPr>
          </a:lstStyle>
          <a:p>
            <a:pPr eaLnBrk="0" hangingPunct="0"/>
            <a:r>
              <a:rPr lang="de-DE"/>
              <a:t>I</a:t>
            </a:r>
          </a:p>
        </p:txBody>
      </p:sp>
      <p:pic>
        <p:nvPicPr>
          <p:cNvPr id="21509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64" t="9361" r="11580" b="9354"/>
          <a:stretch>
            <a:fillRect/>
          </a:stretch>
        </p:blipFill>
        <p:spPr bwMode="auto">
          <a:xfrm>
            <a:off x="4686300" y="1276350"/>
            <a:ext cx="2863850" cy="2068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l="11064" t="9361" r="11580" b="9354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1510" name="Text Box 6"/>
          <p:cNvSpPr txBox="1">
            <a:spLocks noChangeArrowheads="1"/>
          </p:cNvSpPr>
          <p:nvPr/>
        </p:nvSpPr>
        <p:spPr bwMode="auto">
          <a:xfrm>
            <a:off x="7605713" y="2846388"/>
            <a:ext cx="333375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9pPr>
          </a:lstStyle>
          <a:p>
            <a:pPr eaLnBrk="0" hangingPunct="0"/>
            <a:r>
              <a:rPr lang="de-DE"/>
              <a:t>Y</a:t>
            </a:r>
          </a:p>
        </p:txBody>
      </p:sp>
      <p:pic>
        <p:nvPicPr>
          <p:cNvPr id="21511" name="Picture 7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08" t="9737" r="11838" b="9354"/>
          <a:stretch>
            <a:fillRect/>
          </a:stretch>
        </p:blipFill>
        <p:spPr bwMode="auto">
          <a:xfrm>
            <a:off x="4676775" y="3638550"/>
            <a:ext cx="2863850" cy="2058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l="10808" t="9737" r="11838" b="9354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1512" name="Text Box 8"/>
          <p:cNvSpPr txBox="1">
            <a:spLocks noChangeArrowheads="1"/>
          </p:cNvSpPr>
          <p:nvPr/>
        </p:nvSpPr>
        <p:spPr bwMode="auto">
          <a:xfrm>
            <a:off x="7624763" y="3646488"/>
            <a:ext cx="358775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9pPr>
          </a:lstStyle>
          <a:p>
            <a:pPr eaLnBrk="0" hangingPunct="0"/>
            <a:r>
              <a:rPr lang="de-DE"/>
              <a:t>Q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11560" y="260648"/>
            <a:ext cx="7848872" cy="864096"/>
          </a:xfrm>
        </p:spPr>
        <p:txBody>
          <a:bodyPr/>
          <a:lstStyle/>
          <a:p>
            <a:endParaRPr lang="en-US"/>
          </a:p>
        </p:txBody>
      </p:sp>
      <p:graphicFrame>
        <p:nvGraphicFramePr>
          <p:cNvPr id="4" name="Group 2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978965"/>
              </p:ext>
            </p:extLst>
          </p:nvPr>
        </p:nvGraphicFramePr>
        <p:xfrm>
          <a:off x="899592" y="1628800"/>
          <a:ext cx="7391400" cy="4664393"/>
        </p:xfrm>
        <a:graphic>
          <a:graphicData uri="http://schemas.openxmlformats.org/drawingml/2006/table">
            <a:tbl>
              <a:tblPr/>
              <a:tblGrid>
                <a:gridCol w="873125"/>
                <a:gridCol w="1401763"/>
                <a:gridCol w="1720850"/>
                <a:gridCol w="1562100"/>
                <a:gridCol w="1833562"/>
              </a:tblGrid>
              <a:tr h="5715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新細明體" pitchFamily="18" charset="-120"/>
                          <a:cs typeface="Times New Roman" pitchFamily="18" charset="0"/>
                        </a:rPr>
                        <a:t>Color space</a:t>
                      </a:r>
                      <a:endParaRPr kumimoji="1" lang="en-US" altLang="zh-TW" sz="2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新細明體" pitchFamily="18" charset="-120"/>
                          <a:cs typeface="Times New Roman" pitchFamily="18" charset="0"/>
                        </a:rPr>
                        <a:t>Color mixing</a:t>
                      </a:r>
                      <a:endParaRPr kumimoji="1" lang="en-US" altLang="zh-TW" sz="2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新細明體" pitchFamily="18" charset="-120"/>
                          <a:cs typeface="Times New Roman" pitchFamily="18" charset="0"/>
                        </a:rPr>
                        <a:t>Primary parameters</a:t>
                      </a:r>
                      <a:endParaRPr kumimoji="1" lang="en-US" altLang="zh-TW" sz="2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新細明體" pitchFamily="18" charset="-120"/>
                          <a:cs typeface="Times New Roman" pitchFamily="18" charset="0"/>
                        </a:rPr>
                        <a:t>Used for</a:t>
                      </a:r>
                      <a:endParaRPr kumimoji="1" lang="en-US" altLang="zh-TW" sz="2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新細明體" pitchFamily="18" charset="-120"/>
                          <a:cs typeface="Times New Roman" pitchFamily="18" charset="0"/>
                        </a:rPr>
                        <a:t>Pros and cons</a:t>
                      </a:r>
                      <a:endParaRPr kumimoji="1" lang="en-US" altLang="zh-TW" sz="2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77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GungsuhChe" pitchFamily="49" charset="-127"/>
                          <a:cs typeface="Times New Roman" pitchFamily="18" charset="0"/>
                        </a:rPr>
                        <a:t>RGB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GungsuhChe" pitchFamily="49" charset="-127"/>
                          <a:cs typeface="Times New Roman" pitchFamily="18" charset="0"/>
                        </a:rPr>
                        <a:t>Additive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GungsuhChe" pitchFamily="49" charset="-127"/>
                          <a:cs typeface="Times New Roman" pitchFamily="18" charset="0"/>
                        </a:rPr>
                        <a:t>Red,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GungsuhChe" pitchFamily="49" charset="-127"/>
                          <a:cs typeface="Times New Roman" pitchFamily="18" charset="0"/>
                        </a:rPr>
                        <a:t>Green, Blue</a:t>
                      </a:r>
                      <a:endParaRPr kumimoji="1" lang="en-US" altLang="zh-TW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GungsuhChe" pitchFamily="49" charset="-127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1" lang="zh-TW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GungsuhChe" pitchFamily="49" charset="-127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GungsuhChe" pitchFamily="49" charset="-127"/>
                          <a:cs typeface="Times New Roman" pitchFamily="18" charset="0"/>
                        </a:rPr>
                        <a:t>Easy but wasting bandwidth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715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GungsuhChe" pitchFamily="49" charset="-127"/>
                          <a:cs typeface="Times New Roman" pitchFamily="18" charset="0"/>
                        </a:rPr>
                        <a:t>CMYK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GungsuhChe" pitchFamily="49" charset="-127"/>
                          <a:cs typeface="Times New Roman" pitchFamily="18" charset="0"/>
                        </a:rPr>
                        <a:t>Subtractive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GungsuhChe" pitchFamily="49" charset="-127"/>
                          <a:cs typeface="Times New Roman" pitchFamily="18" charset="0"/>
                        </a:rPr>
                        <a:t>Cyan, Magenta, Yellow, Black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GungsuhChe" pitchFamily="49" charset="-127"/>
                          <a:cs typeface="Times New Roman" pitchFamily="18" charset="0"/>
                        </a:rPr>
                        <a:t>Printer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GungsuhChe" pitchFamily="49" charset="-127"/>
                          <a:cs typeface="Times New Roman" pitchFamily="18" charset="0"/>
                        </a:rPr>
                        <a:t>Works in pigment mixing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001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GungsuhChe" pitchFamily="49" charset="-127"/>
                          <a:cs typeface="Times New Roman" pitchFamily="18" charset="0"/>
                        </a:rPr>
                        <a:t>YCbCr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GungsuhChe" pitchFamily="49" charset="-127"/>
                          <a:cs typeface="Times New Roman" pitchFamily="18" charset="0"/>
                        </a:rPr>
                        <a:t>YPbPr</a:t>
                      </a:r>
                      <a:endParaRPr kumimoji="1" lang="en-US" altLang="zh-TW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GungsuhChe" pitchFamily="49" charset="-127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GungsuhChe" pitchFamily="49" charset="-127"/>
                          <a:cs typeface="Times New Roman" pitchFamily="18" charset="0"/>
                        </a:rPr>
                        <a:t>additive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GungsuhChe" pitchFamily="49" charset="-127"/>
                          <a:cs typeface="Times New Roman" pitchFamily="18" charset="0"/>
                        </a:rPr>
                        <a:t>Y(luminance), Cb(blue chroma), Cr(red chroma)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GungsuhChe" pitchFamily="49" charset="-127"/>
                          <a:cs typeface="Times New Roman" pitchFamily="18" charset="0"/>
                        </a:rPr>
                        <a:t>Video encoding, digital camera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GungsuhChe" pitchFamily="49" charset="-127"/>
                          <a:cs typeface="Times New Roman" pitchFamily="18" charset="0"/>
                        </a:rPr>
                        <a:t>Bandwidth efficient 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287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GungsuhChe" pitchFamily="49" charset="-127"/>
                          <a:cs typeface="Times New Roman" pitchFamily="18" charset="0"/>
                        </a:rPr>
                        <a:t>YUV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GungsuhChe" pitchFamily="49" charset="-127"/>
                          <a:cs typeface="Times New Roman" pitchFamily="18" charset="0"/>
                        </a:rPr>
                        <a:t>additive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GungsuhChe" pitchFamily="49" charset="-127"/>
                          <a:cs typeface="Times New Roman" pitchFamily="18" charset="0"/>
                        </a:rPr>
                        <a:t>Y(luminance),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GungsuhChe" pitchFamily="49" charset="-127"/>
                          <a:cs typeface="Times New Roman" pitchFamily="18" charset="0"/>
                        </a:rPr>
                        <a:t>U(blue chroma), V(red chroma)</a:t>
                      </a:r>
                      <a:endParaRPr kumimoji="1" lang="en-US" altLang="zh-TW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GungsuhChe" pitchFamily="49" charset="-127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GungsuhChe" pitchFamily="49" charset="-127"/>
                          <a:cs typeface="Times New Roman" pitchFamily="18" charset="0"/>
                        </a:rPr>
                        <a:t>Video encoding for NTSC, PAL, SECAM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GungsuhChe" pitchFamily="49" charset="-127"/>
                          <a:cs typeface="Times New Roman" pitchFamily="18" charset="0"/>
                        </a:rPr>
                        <a:t>Bandwidth efficient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239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GungsuhChe" pitchFamily="49" charset="-127"/>
                          <a:cs typeface="Times New Roman" pitchFamily="18" charset="0"/>
                        </a:rPr>
                        <a:t>YIQ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GungsuhChe" pitchFamily="49" charset="-127"/>
                          <a:cs typeface="Times New Roman" pitchFamily="18" charset="0"/>
                        </a:rPr>
                        <a:t>additive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GungsuhChe" pitchFamily="49" charset="-127"/>
                          <a:cs typeface="Times New Roman" pitchFamily="18" charset="0"/>
                        </a:rPr>
                        <a:t>Y(luminance),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GungsuhChe" pitchFamily="49" charset="-127"/>
                          <a:cs typeface="Times New Roman" pitchFamily="18" charset="0"/>
                        </a:rPr>
                        <a:t>I(rotated from U),</a:t>
                      </a:r>
                      <a:endParaRPr kumimoji="1" lang="en-US" altLang="zh-TW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GungsuhChe" pitchFamily="49" charset="-127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GungsuhChe" pitchFamily="49" charset="-127"/>
                        </a:rPr>
                        <a:t>Q(rotated from V)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GungsuhChe" pitchFamily="49" charset="-127"/>
                          <a:cs typeface="Times New Roman" pitchFamily="18" charset="0"/>
                        </a:rPr>
                        <a:t>Video encoding for NTSC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GungsuhChe" pitchFamily="49" charset="-127"/>
                          <a:cs typeface="Times New Roman" pitchFamily="18" charset="0"/>
                        </a:rPr>
                        <a:t>Bandwidth efficient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41805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630907"/>
          </a:xfrm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norm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k-SK" sz="2800" dirty="0"/>
              <a:t>Užívateľsky orientované modely</a:t>
            </a:r>
          </a:p>
        </p:txBody>
      </p:sp>
      <p:sp>
        <p:nvSpPr>
          <p:cNvPr id="22530" name="Text Box 2"/>
          <p:cNvSpPr txBox="1">
            <a:spLocks noChangeArrowheads="1"/>
          </p:cNvSpPr>
          <p:nvPr/>
        </p:nvSpPr>
        <p:spPr bwMode="auto">
          <a:xfrm>
            <a:off x="179388" y="1563688"/>
            <a:ext cx="8478837" cy="39724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9pPr>
          </a:lstStyle>
          <a:p>
            <a:endParaRPr lang="sk-SK" sz="2800" dirty="0"/>
          </a:p>
          <a:p>
            <a:r>
              <a:rPr lang="sk-SK" sz="2800" dirty="0">
                <a:solidFill>
                  <a:schemeClr val="tx1"/>
                </a:solidFill>
              </a:rPr>
              <a:t>Analógia s maliarskym pohľadom </a:t>
            </a:r>
          </a:p>
          <a:p>
            <a:r>
              <a:rPr lang="sk-SK" sz="2800" dirty="0">
                <a:solidFill>
                  <a:schemeClr val="tx1"/>
                </a:solidFill>
              </a:rPr>
              <a:t>	(odtieň, sýtosť, jas)</a:t>
            </a:r>
          </a:p>
          <a:p>
            <a:endParaRPr lang="sk-SK" sz="2800" dirty="0"/>
          </a:p>
          <a:p>
            <a:r>
              <a:rPr lang="sk-SK" sz="2800" dirty="0"/>
              <a:t>Vhodné pre vizualizáciu (</a:t>
            </a:r>
            <a:r>
              <a:rPr lang="sk-SK" sz="2800" dirty="0" err="1"/>
              <a:t>color</a:t>
            </a:r>
            <a:r>
              <a:rPr lang="sk-SK" sz="2800" dirty="0"/>
              <a:t> </a:t>
            </a:r>
            <a:r>
              <a:rPr lang="sk-SK" sz="2800" dirty="0" err="1"/>
              <a:t>maps</a:t>
            </a:r>
            <a:r>
              <a:rPr lang="sk-SK" sz="2800" dirty="0"/>
              <a:t>)</a:t>
            </a:r>
          </a:p>
          <a:p>
            <a:endParaRPr lang="sk-SK" sz="2800" dirty="0"/>
          </a:p>
          <a:p>
            <a:r>
              <a:rPr lang="sk-SK" sz="2800" dirty="0"/>
              <a:t>Nelineárny prevod z/do RGB</a:t>
            </a:r>
          </a:p>
          <a:p>
            <a:endParaRPr lang="sk-SK" sz="2800" dirty="0"/>
          </a:p>
          <a:p>
            <a:r>
              <a:rPr lang="sk-SK" sz="2800" dirty="0"/>
              <a:t>Tvar: kužeľ (aj dvojitý), ihlan, niekedy valec</a:t>
            </a:r>
          </a:p>
        </p:txBody>
      </p:sp>
      <p:grpSp>
        <p:nvGrpSpPr>
          <p:cNvPr id="22531" name="Group 3"/>
          <p:cNvGrpSpPr>
            <a:grpSpLocks/>
          </p:cNvGrpSpPr>
          <p:nvPr/>
        </p:nvGrpSpPr>
        <p:grpSpPr bwMode="auto">
          <a:xfrm>
            <a:off x="6454775" y="2503488"/>
            <a:ext cx="2687638" cy="2365375"/>
            <a:chOff x="4066" y="1577"/>
            <a:chExt cx="1693" cy="1490"/>
          </a:xfrm>
        </p:grpSpPr>
        <p:pic>
          <p:nvPicPr>
            <p:cNvPr id="22532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75" y="1967"/>
              <a:ext cx="1684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/>
                    <a:srcRect/>
                    <a:stretch>
                      <a:fillRect/>
                    </a:stretch>
                  </a:blip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22533" name="Picture 5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76" y="2412"/>
              <a:ext cx="1684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/>
                    <a:srcRect/>
                    <a:stretch>
                      <a:fillRect/>
                    </a:stretch>
                  </a:blip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22534" name="Picture 6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66" y="2857"/>
              <a:ext cx="1684" cy="2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/>
                    <a:srcRect/>
                    <a:stretch>
                      <a:fillRect/>
                    </a:stretch>
                  </a:blip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sp>
          <p:nvSpPr>
            <p:cNvPr id="22535" name="Text Box 7"/>
            <p:cNvSpPr txBox="1">
              <a:spLocks noChangeArrowheads="1"/>
            </p:cNvSpPr>
            <p:nvPr/>
          </p:nvSpPr>
          <p:spPr bwMode="auto">
            <a:xfrm>
              <a:off x="4069" y="1577"/>
              <a:ext cx="1160" cy="1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FFFFFF"/>
                  </a:solidFill>
                  <a:latin typeface="Arial" charset="0"/>
                  <a:cs typeface="Arial" charset="0"/>
                </a:defRPr>
              </a:lvl1pPr>
              <a:lvl2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FFFFFF"/>
                  </a:solidFill>
                  <a:latin typeface="Arial" charset="0"/>
                  <a:cs typeface="Arial" charset="0"/>
                </a:defRPr>
              </a:lvl2pPr>
              <a:lvl3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FFFFFF"/>
                  </a:solidFill>
                  <a:latin typeface="Arial" charset="0"/>
                  <a:cs typeface="Arial" charset="0"/>
                </a:defRPr>
              </a:lvl3pPr>
              <a:lvl4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FFFFFF"/>
                  </a:solidFill>
                  <a:latin typeface="Arial" charset="0"/>
                  <a:cs typeface="Arial" charset="0"/>
                </a:defRPr>
              </a:lvl4pPr>
              <a:lvl5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FFFFFF"/>
                  </a:solidFill>
                  <a:latin typeface="Arial" charset="0"/>
                  <a:cs typeface="Arial" charset="0"/>
                </a:defRPr>
              </a:lvl5pPr>
              <a:lvl6pPr marL="2514600" indent="-228600"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FFFFFF"/>
                  </a:solidFill>
                  <a:latin typeface="Arial" charset="0"/>
                  <a:cs typeface="Arial" charset="0"/>
                </a:defRPr>
              </a:lvl6pPr>
              <a:lvl7pPr marL="2971800" indent="-228600"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FFFFFF"/>
                  </a:solidFill>
                  <a:latin typeface="Arial" charset="0"/>
                  <a:cs typeface="Arial" charset="0"/>
                </a:defRPr>
              </a:lvl7pPr>
              <a:lvl8pPr marL="3429000" indent="-228600"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FFFFFF"/>
                  </a:solidFill>
                  <a:latin typeface="Arial" charset="0"/>
                  <a:cs typeface="Arial" charset="0"/>
                </a:defRPr>
              </a:lvl8pPr>
              <a:lvl9pPr marL="3886200" indent="-228600"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FFFFFF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sk-SK"/>
                <a:t>Zmena </a:t>
              </a:r>
            </a:p>
            <a:p>
              <a:r>
                <a:rPr lang="sk-SK"/>
                <a:t>	odtieňa</a:t>
              </a:r>
            </a:p>
            <a:p>
              <a:endParaRPr lang="sk-SK"/>
            </a:p>
            <a:p>
              <a:endParaRPr lang="sk-SK" sz="1000"/>
            </a:p>
            <a:p>
              <a:r>
                <a:rPr lang="sk-SK"/>
                <a:t>	sýtosti</a:t>
              </a:r>
            </a:p>
            <a:p>
              <a:endParaRPr lang="sk-SK"/>
            </a:p>
            <a:p>
              <a:endParaRPr lang="sk-SK" sz="1000"/>
            </a:p>
            <a:p>
              <a:r>
                <a:rPr lang="sk-SK"/>
                <a:t>	jasu</a:t>
              </a:r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1139825"/>
          </a:xfrm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k-SK"/>
              <a:t>Tvary</a:t>
            </a:r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2563" y="266700"/>
            <a:ext cx="2384425" cy="2517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355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175" y="4662488"/>
            <a:ext cx="3821113" cy="1970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3556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" y="1995488"/>
            <a:ext cx="4684713" cy="2049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3557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3538" y="5272088"/>
            <a:ext cx="4702175" cy="137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3558" name="Picture 6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063" y="2830513"/>
            <a:ext cx="3313112" cy="235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t="49744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1"/>
          <p:cNvSpPr>
            <a:spLocks noGrp="1" noChangeArrowheads="1"/>
          </p:cNvSpPr>
          <p:nvPr>
            <p:ph type="title"/>
          </p:nvPr>
        </p:nvSpPr>
        <p:spPr>
          <a:xfrm>
            <a:off x="496888" y="404664"/>
            <a:ext cx="3570287" cy="879177"/>
          </a:xfrm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k-SK" sz="3200" dirty="0"/>
              <a:t>RGB </a:t>
            </a:r>
            <a:r>
              <a:rPr lang="en-US" sz="3200" dirty="0">
                <a:latin typeface="Symbol" pitchFamily="18" charset="2"/>
              </a:rPr>
              <a:t></a:t>
            </a:r>
            <a:r>
              <a:rPr lang="sk-SK" sz="3200" dirty="0"/>
              <a:t> HSV</a:t>
            </a:r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4588" y="3622675"/>
            <a:ext cx="2651125" cy="2798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4579" name="Rectangle 3"/>
          <p:cNvSpPr>
            <a:spLocks noChangeArrowheads="1"/>
          </p:cNvSpPr>
          <p:nvPr/>
        </p:nvSpPr>
        <p:spPr bwMode="auto">
          <a:xfrm>
            <a:off x="496888" y="1717508"/>
            <a:ext cx="8223250" cy="48342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>
              <a:tabLst>
                <a:tab pos="0" algn="l"/>
                <a:tab pos="631825" algn="l"/>
                <a:tab pos="2743200" algn="l"/>
                <a:tab pos="4119563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k-SK" sz="2800" dirty="0" smtClean="0">
                <a:solidFill>
                  <a:srgbClr val="FFFFFF"/>
                </a:solidFill>
              </a:rPr>
              <a:t>max(R,G,B)	</a:t>
            </a:r>
          </a:p>
          <a:p>
            <a:pPr>
              <a:tabLst>
                <a:tab pos="0" algn="l"/>
                <a:tab pos="631825" algn="l"/>
                <a:tab pos="2743200" algn="l"/>
                <a:tab pos="4119563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k-SK" sz="2800" dirty="0" smtClean="0">
                <a:solidFill>
                  <a:srgbClr val="FFFFFF"/>
                </a:solidFill>
              </a:rPr>
              <a:t>min(R,G,B)</a:t>
            </a:r>
          </a:p>
          <a:p>
            <a:pPr>
              <a:tabLst>
                <a:tab pos="0" algn="l"/>
                <a:tab pos="631825" algn="l"/>
                <a:tab pos="2743200" algn="l"/>
                <a:tab pos="4119563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k-SK" sz="2800" dirty="0" smtClean="0">
                <a:solidFill>
                  <a:srgbClr val="FFFFFF"/>
                </a:solidFill>
              </a:rPr>
              <a:t>V = max</a:t>
            </a:r>
          </a:p>
          <a:p>
            <a:pPr>
              <a:tabLst>
                <a:tab pos="0" algn="l"/>
                <a:tab pos="631825" algn="l"/>
                <a:tab pos="2743200" algn="l"/>
                <a:tab pos="4119563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k-SK" sz="2800" dirty="0" smtClean="0">
                <a:solidFill>
                  <a:srgbClr val="FFFFFF"/>
                </a:solidFill>
              </a:rPr>
              <a:t>S = (</a:t>
            </a:r>
            <a:r>
              <a:rPr lang="sk-SK" sz="2800" dirty="0" err="1" smtClean="0">
                <a:solidFill>
                  <a:srgbClr val="FFFFFF"/>
                </a:solidFill>
              </a:rPr>
              <a:t>max-min</a:t>
            </a:r>
            <a:r>
              <a:rPr lang="sk-SK" sz="2800" dirty="0" smtClean="0">
                <a:solidFill>
                  <a:srgbClr val="FFFFFF"/>
                </a:solidFill>
              </a:rPr>
              <a:t>)/max 	A = π/3(max-min)</a:t>
            </a:r>
          </a:p>
          <a:p>
            <a:pPr>
              <a:tabLst>
                <a:tab pos="0" algn="l"/>
                <a:tab pos="631825" algn="l"/>
                <a:tab pos="2743200" algn="l"/>
                <a:tab pos="4119563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k-SK" sz="2800" dirty="0" smtClean="0">
                <a:solidFill>
                  <a:srgbClr val="FFFFFF"/>
                </a:solidFill>
              </a:rPr>
              <a:t>H = (G-B)A	ak max = R	</a:t>
            </a:r>
          </a:p>
          <a:p>
            <a:pPr>
              <a:tabLst>
                <a:tab pos="0" algn="l"/>
                <a:tab pos="631825" algn="l"/>
                <a:tab pos="2743200" algn="l"/>
                <a:tab pos="4119563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k-SK" sz="2800" dirty="0" smtClean="0">
                <a:solidFill>
                  <a:srgbClr val="FFFFFF"/>
                </a:solidFill>
              </a:rPr>
              <a:t>	(B-R)A	ak max = G	</a:t>
            </a:r>
          </a:p>
          <a:p>
            <a:pPr>
              <a:tabLst>
                <a:tab pos="0" algn="l"/>
                <a:tab pos="631825" algn="l"/>
                <a:tab pos="2743200" algn="l"/>
                <a:tab pos="4119563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k-SK" sz="2800" dirty="0" smtClean="0">
                <a:solidFill>
                  <a:srgbClr val="FFFFFF"/>
                </a:solidFill>
              </a:rPr>
              <a:t>	(R-G)A	ak max = B	</a:t>
            </a:r>
          </a:p>
          <a:p>
            <a:pPr>
              <a:tabLst>
                <a:tab pos="0" algn="l"/>
                <a:tab pos="631825" algn="l"/>
                <a:tab pos="2743200" algn="l"/>
                <a:tab pos="4119563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sk-SK" sz="2800" dirty="0" smtClean="0">
              <a:solidFill>
                <a:srgbClr val="FFFFFF"/>
              </a:solidFill>
            </a:endParaRPr>
          </a:p>
          <a:p>
            <a:pPr>
              <a:tabLst>
                <a:tab pos="0" algn="l"/>
                <a:tab pos="631825" algn="l"/>
                <a:tab pos="2743200" algn="l"/>
                <a:tab pos="4119563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sk-SK" sz="2800" dirty="0" smtClean="0">
              <a:solidFill>
                <a:srgbClr val="FFFFFF"/>
              </a:solidFill>
            </a:endParaRPr>
          </a:p>
          <a:p>
            <a:pPr>
              <a:tabLst>
                <a:tab pos="0" algn="l"/>
                <a:tab pos="631825" algn="l"/>
                <a:tab pos="2743200" algn="l"/>
                <a:tab pos="4119563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k-SK" sz="2800" dirty="0" smtClean="0">
                <a:solidFill>
                  <a:srgbClr val="FFC000"/>
                </a:solidFill>
              </a:rPr>
              <a:t>ak max = 0, S nie je definovaná </a:t>
            </a:r>
          </a:p>
          <a:p>
            <a:pPr>
              <a:tabLst>
                <a:tab pos="0" algn="l"/>
                <a:tab pos="631825" algn="l"/>
                <a:tab pos="2743200" algn="l"/>
                <a:tab pos="4119563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k-SK" sz="2800" dirty="0" smtClean="0">
                <a:solidFill>
                  <a:srgbClr val="FFC000"/>
                </a:solidFill>
              </a:rPr>
              <a:t>ak </a:t>
            </a:r>
            <a:r>
              <a:rPr lang="sk-SK" sz="2800" i="1" dirty="0" smtClean="0">
                <a:solidFill>
                  <a:srgbClr val="FFC000"/>
                </a:solidFill>
              </a:rPr>
              <a:t>R = G = B</a:t>
            </a:r>
            <a:r>
              <a:rPr lang="sk-SK" sz="2800" dirty="0" smtClean="0">
                <a:solidFill>
                  <a:srgbClr val="FFC000"/>
                </a:solidFill>
              </a:rPr>
              <a:t>, H nie je definovaná </a:t>
            </a:r>
            <a:endParaRPr lang="sk-SK" sz="2800" dirty="0">
              <a:solidFill>
                <a:srgbClr val="FFC000"/>
              </a:solidFill>
            </a:endParaRPr>
          </a:p>
        </p:txBody>
      </p:sp>
      <p:pic>
        <p:nvPicPr>
          <p:cNvPr id="24582" name="Picture 6" descr="Image-29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463" y="44450"/>
            <a:ext cx="4392612" cy="273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1139825"/>
          </a:xfrm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k-SK"/>
              <a:t>HSV </a:t>
            </a:r>
            <a:r>
              <a:rPr lang="en-US">
                <a:latin typeface="Symbol" pitchFamily="18" charset="2"/>
              </a:rPr>
              <a:t></a:t>
            </a:r>
            <a:r>
              <a:rPr lang="en-US"/>
              <a:t> </a:t>
            </a:r>
            <a:r>
              <a:rPr lang="sk-SK"/>
              <a:t>RGB </a:t>
            </a:r>
          </a:p>
        </p:txBody>
      </p:sp>
      <p:sp>
        <p:nvSpPr>
          <p:cNvPr id="25602" name="Rectangle 2"/>
          <p:cNvSpPr>
            <a:spLocks noChangeArrowheads="1"/>
          </p:cNvSpPr>
          <p:nvPr/>
        </p:nvSpPr>
        <p:spPr bwMode="auto">
          <a:xfrm>
            <a:off x="650875" y="1531938"/>
            <a:ext cx="3790950" cy="2227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>
              <a:tabLst>
                <a:tab pos="0" algn="l"/>
                <a:tab pos="631825" algn="l"/>
                <a:tab pos="2743200" algn="l"/>
                <a:tab pos="4119563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k-SK" sz="2800">
                <a:solidFill>
                  <a:srgbClr val="FFFFFF"/>
                </a:solidFill>
              </a:rPr>
              <a:t>I = floor(3H/</a:t>
            </a:r>
            <a:r>
              <a:rPr lang="el-GR" sz="2800">
                <a:solidFill>
                  <a:srgbClr val="FFFFFF"/>
                </a:solidFill>
              </a:rPr>
              <a:t>π</a:t>
            </a:r>
            <a:r>
              <a:rPr lang="sk-SK" sz="2800">
                <a:solidFill>
                  <a:srgbClr val="FFFFFF"/>
                </a:solidFill>
              </a:rPr>
              <a:t>)	</a:t>
            </a:r>
          </a:p>
          <a:p>
            <a:pPr>
              <a:tabLst>
                <a:tab pos="0" algn="l"/>
                <a:tab pos="631825" algn="l"/>
                <a:tab pos="2743200" algn="l"/>
                <a:tab pos="4119563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k-SK" sz="2800">
                <a:solidFill>
                  <a:srgbClr val="FFFFFF"/>
                </a:solidFill>
              </a:rPr>
              <a:t>f = H-I</a:t>
            </a:r>
          </a:p>
          <a:p>
            <a:pPr>
              <a:tabLst>
                <a:tab pos="0" algn="l"/>
                <a:tab pos="631825" algn="l"/>
                <a:tab pos="2743200" algn="l"/>
                <a:tab pos="4119563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k-SK" sz="2800">
                <a:solidFill>
                  <a:srgbClr val="FFFFFF"/>
                </a:solidFill>
              </a:rPr>
              <a:t>p = V(1-S)</a:t>
            </a:r>
          </a:p>
          <a:p>
            <a:pPr>
              <a:tabLst>
                <a:tab pos="0" algn="l"/>
                <a:tab pos="631825" algn="l"/>
                <a:tab pos="2743200" algn="l"/>
                <a:tab pos="4119563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k-SK" sz="2800">
                <a:solidFill>
                  <a:srgbClr val="FFFFFF"/>
                </a:solidFill>
              </a:rPr>
              <a:t>q = V(1-Sf)</a:t>
            </a:r>
          </a:p>
          <a:p>
            <a:pPr>
              <a:tabLst>
                <a:tab pos="0" algn="l"/>
                <a:tab pos="631825" algn="l"/>
                <a:tab pos="2743200" algn="l"/>
                <a:tab pos="4119563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k-SK" sz="2800">
                <a:solidFill>
                  <a:srgbClr val="FFFFFF"/>
                </a:solidFill>
              </a:rPr>
              <a:t>t =  = V(1-S(1-f))</a:t>
            </a:r>
          </a:p>
        </p:txBody>
      </p:sp>
      <p:sp>
        <p:nvSpPr>
          <p:cNvPr id="25603" name="Rectangle 3"/>
          <p:cNvSpPr>
            <a:spLocks noChangeArrowheads="1"/>
          </p:cNvSpPr>
          <p:nvPr/>
        </p:nvSpPr>
        <p:spPr bwMode="auto">
          <a:xfrm>
            <a:off x="3902075" y="3230563"/>
            <a:ext cx="4945063" cy="3079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>
              <a:tabLst>
                <a:tab pos="0" algn="l"/>
                <a:tab pos="1489075" algn="l"/>
                <a:tab pos="3205163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800">
                <a:solidFill>
                  <a:srgbClr val="FFFFFF"/>
                </a:solidFill>
              </a:rPr>
              <a:t>[R G B]</a:t>
            </a:r>
            <a:r>
              <a:rPr lang="sk-SK" sz="2800">
                <a:solidFill>
                  <a:srgbClr val="FFFFFF"/>
                </a:solidFill>
              </a:rPr>
              <a:t> = </a:t>
            </a:r>
            <a:r>
              <a:rPr lang="en-US" sz="2800">
                <a:solidFill>
                  <a:srgbClr val="FFFFFF"/>
                </a:solidFill>
              </a:rPr>
              <a:t>[V t p]</a:t>
            </a:r>
            <a:r>
              <a:rPr lang="sk-SK" sz="2800">
                <a:solidFill>
                  <a:srgbClr val="FFFFFF"/>
                </a:solidFill>
              </a:rPr>
              <a:t>	ak </a:t>
            </a:r>
            <a:r>
              <a:rPr lang="en-US" sz="2800">
                <a:solidFill>
                  <a:srgbClr val="FFFFFF"/>
                </a:solidFill>
              </a:rPr>
              <a:t>I</a:t>
            </a:r>
            <a:r>
              <a:rPr lang="sk-SK" sz="2800">
                <a:solidFill>
                  <a:srgbClr val="FFFFFF"/>
                </a:solidFill>
              </a:rPr>
              <a:t> = </a:t>
            </a:r>
            <a:r>
              <a:rPr lang="en-US" sz="2800">
                <a:solidFill>
                  <a:srgbClr val="FFFFFF"/>
                </a:solidFill>
              </a:rPr>
              <a:t>0</a:t>
            </a:r>
          </a:p>
          <a:p>
            <a:pPr>
              <a:tabLst>
                <a:tab pos="0" algn="l"/>
                <a:tab pos="1489075" algn="l"/>
                <a:tab pos="3205163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800">
                <a:solidFill>
                  <a:srgbClr val="FFFFFF"/>
                </a:solidFill>
              </a:rPr>
              <a:t>	 [q V p]</a:t>
            </a:r>
            <a:r>
              <a:rPr lang="sk-SK" sz="2800">
                <a:solidFill>
                  <a:srgbClr val="FFFFFF"/>
                </a:solidFill>
              </a:rPr>
              <a:t>	ak </a:t>
            </a:r>
            <a:r>
              <a:rPr lang="en-US" sz="2800">
                <a:solidFill>
                  <a:srgbClr val="FFFFFF"/>
                </a:solidFill>
              </a:rPr>
              <a:t>I</a:t>
            </a:r>
            <a:r>
              <a:rPr lang="sk-SK" sz="2800">
                <a:solidFill>
                  <a:srgbClr val="FFFFFF"/>
                </a:solidFill>
              </a:rPr>
              <a:t> = </a:t>
            </a:r>
            <a:r>
              <a:rPr lang="en-US" sz="2800">
                <a:solidFill>
                  <a:srgbClr val="FFFFFF"/>
                </a:solidFill>
              </a:rPr>
              <a:t>1</a:t>
            </a:r>
          </a:p>
          <a:p>
            <a:pPr>
              <a:tabLst>
                <a:tab pos="0" algn="l"/>
                <a:tab pos="1489075" algn="l"/>
                <a:tab pos="3205163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800">
                <a:solidFill>
                  <a:srgbClr val="FFFFFF"/>
                </a:solidFill>
              </a:rPr>
              <a:t>	 [p V t]</a:t>
            </a:r>
            <a:r>
              <a:rPr lang="sk-SK" sz="2800">
                <a:solidFill>
                  <a:srgbClr val="FFFFFF"/>
                </a:solidFill>
              </a:rPr>
              <a:t>	ak </a:t>
            </a:r>
            <a:r>
              <a:rPr lang="en-US" sz="2800">
                <a:solidFill>
                  <a:srgbClr val="FFFFFF"/>
                </a:solidFill>
              </a:rPr>
              <a:t>I</a:t>
            </a:r>
            <a:r>
              <a:rPr lang="sk-SK" sz="2800">
                <a:solidFill>
                  <a:srgbClr val="FFFFFF"/>
                </a:solidFill>
              </a:rPr>
              <a:t> = </a:t>
            </a:r>
            <a:r>
              <a:rPr lang="en-US" sz="2800">
                <a:solidFill>
                  <a:srgbClr val="FFFFFF"/>
                </a:solidFill>
              </a:rPr>
              <a:t>2</a:t>
            </a:r>
          </a:p>
          <a:p>
            <a:pPr>
              <a:tabLst>
                <a:tab pos="0" algn="l"/>
                <a:tab pos="1489075" algn="l"/>
                <a:tab pos="3205163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800">
                <a:solidFill>
                  <a:srgbClr val="FFFFFF"/>
                </a:solidFill>
              </a:rPr>
              <a:t>	 [p q V]</a:t>
            </a:r>
            <a:r>
              <a:rPr lang="sk-SK" sz="2800">
                <a:solidFill>
                  <a:srgbClr val="FFFFFF"/>
                </a:solidFill>
              </a:rPr>
              <a:t>	ak </a:t>
            </a:r>
            <a:r>
              <a:rPr lang="en-US" sz="2800">
                <a:solidFill>
                  <a:srgbClr val="FFFFFF"/>
                </a:solidFill>
              </a:rPr>
              <a:t>I</a:t>
            </a:r>
            <a:r>
              <a:rPr lang="sk-SK" sz="2800">
                <a:solidFill>
                  <a:srgbClr val="FFFFFF"/>
                </a:solidFill>
              </a:rPr>
              <a:t> = </a:t>
            </a:r>
            <a:r>
              <a:rPr lang="en-US" sz="2800">
                <a:solidFill>
                  <a:srgbClr val="FFFFFF"/>
                </a:solidFill>
              </a:rPr>
              <a:t>3</a:t>
            </a:r>
          </a:p>
          <a:p>
            <a:pPr>
              <a:tabLst>
                <a:tab pos="0" algn="l"/>
                <a:tab pos="1489075" algn="l"/>
                <a:tab pos="3205163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800">
                <a:solidFill>
                  <a:srgbClr val="FFFFFF"/>
                </a:solidFill>
              </a:rPr>
              <a:t>	 [t p V]</a:t>
            </a:r>
            <a:r>
              <a:rPr lang="sk-SK" sz="2800">
                <a:solidFill>
                  <a:srgbClr val="FFFFFF"/>
                </a:solidFill>
              </a:rPr>
              <a:t>	ak </a:t>
            </a:r>
            <a:r>
              <a:rPr lang="en-US" sz="2800">
                <a:solidFill>
                  <a:srgbClr val="FFFFFF"/>
                </a:solidFill>
              </a:rPr>
              <a:t>I</a:t>
            </a:r>
            <a:r>
              <a:rPr lang="sk-SK" sz="2800">
                <a:solidFill>
                  <a:srgbClr val="FFFFFF"/>
                </a:solidFill>
              </a:rPr>
              <a:t> = </a:t>
            </a:r>
            <a:r>
              <a:rPr lang="en-US" sz="2800">
                <a:solidFill>
                  <a:srgbClr val="FFFFFF"/>
                </a:solidFill>
              </a:rPr>
              <a:t>4</a:t>
            </a:r>
          </a:p>
          <a:p>
            <a:pPr>
              <a:tabLst>
                <a:tab pos="0" algn="l"/>
                <a:tab pos="1489075" algn="l"/>
                <a:tab pos="3205163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800">
                <a:solidFill>
                  <a:srgbClr val="FFFFFF"/>
                </a:solidFill>
              </a:rPr>
              <a:t>	 [V p q]</a:t>
            </a:r>
            <a:r>
              <a:rPr lang="sk-SK" sz="2800">
                <a:solidFill>
                  <a:srgbClr val="FFFFFF"/>
                </a:solidFill>
              </a:rPr>
              <a:t>	ak </a:t>
            </a:r>
            <a:r>
              <a:rPr lang="en-US" sz="2800">
                <a:solidFill>
                  <a:srgbClr val="FFFFFF"/>
                </a:solidFill>
              </a:rPr>
              <a:t>I</a:t>
            </a:r>
            <a:r>
              <a:rPr lang="sk-SK" sz="2800">
                <a:solidFill>
                  <a:srgbClr val="FFFFFF"/>
                </a:solidFill>
              </a:rPr>
              <a:t> = </a:t>
            </a:r>
            <a:r>
              <a:rPr lang="en-US" sz="2800">
                <a:solidFill>
                  <a:srgbClr val="FFFFFF"/>
                </a:solidFill>
              </a:rPr>
              <a:t>5</a:t>
            </a:r>
          </a:p>
          <a:p>
            <a:pPr>
              <a:tabLst>
                <a:tab pos="0" algn="l"/>
                <a:tab pos="1489075" algn="l"/>
                <a:tab pos="3205163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800">
                <a:solidFill>
                  <a:srgbClr val="FFFFFF"/>
                </a:solidFill>
              </a:rPr>
              <a:t>	 [0 0 0]</a:t>
            </a:r>
            <a:r>
              <a:rPr lang="sk-SK" sz="2800">
                <a:solidFill>
                  <a:srgbClr val="FFFFFF"/>
                </a:solidFill>
              </a:rPr>
              <a:t>	ak </a:t>
            </a:r>
            <a:r>
              <a:rPr lang="en-US" sz="2800">
                <a:solidFill>
                  <a:srgbClr val="FFFFFF"/>
                </a:solidFill>
              </a:rPr>
              <a:t>S</a:t>
            </a:r>
            <a:r>
              <a:rPr lang="sk-SK" sz="2800">
                <a:solidFill>
                  <a:srgbClr val="FFFFFF"/>
                </a:solidFill>
              </a:rPr>
              <a:t> = </a:t>
            </a:r>
            <a:r>
              <a:rPr lang="en-US" sz="2800">
                <a:solidFill>
                  <a:srgbClr val="FFFFFF"/>
                </a:solidFill>
              </a:rPr>
              <a:t>0</a:t>
            </a:r>
          </a:p>
        </p:txBody>
      </p:sp>
      <p:pic>
        <p:nvPicPr>
          <p:cNvPr id="2560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5699" y="315119"/>
            <a:ext cx="2817813" cy="2433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1139825"/>
          </a:xfrm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de-DE"/>
              <a:t>HSV Planes</a:t>
            </a:r>
          </a:p>
        </p:txBody>
      </p:sp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84" t="9055" r="11662" b="9430"/>
          <a:stretch>
            <a:fillRect/>
          </a:stretch>
        </p:blipFill>
        <p:spPr bwMode="auto">
          <a:xfrm>
            <a:off x="1371600" y="1276350"/>
            <a:ext cx="2846388" cy="2058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l="10884" t="9055" r="11662" b="9430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66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6300" y="1276350"/>
            <a:ext cx="2844800" cy="2058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l="11322" t="9361" r="11838" b="9737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6628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3619500"/>
            <a:ext cx="2863850" cy="2058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l="11064" t="9361" r="11580" b="9737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6629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22" t="9361" r="12094" b="9737"/>
          <a:stretch>
            <a:fillRect/>
          </a:stretch>
        </p:blipFill>
        <p:spPr bwMode="auto">
          <a:xfrm>
            <a:off x="4686300" y="3629025"/>
            <a:ext cx="2835275" cy="2058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l="11322" t="9361" r="12094" b="9737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6630" name="Text Box 6"/>
          <p:cNvSpPr txBox="1">
            <a:spLocks noChangeArrowheads="1"/>
          </p:cNvSpPr>
          <p:nvPr/>
        </p:nvSpPr>
        <p:spPr bwMode="auto">
          <a:xfrm>
            <a:off x="1042988" y="3636963"/>
            <a:ext cx="333375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9pPr>
          </a:lstStyle>
          <a:p>
            <a:pPr eaLnBrk="0" hangingPunct="0"/>
            <a:r>
              <a:rPr lang="de-DE"/>
              <a:t>S</a:t>
            </a:r>
          </a:p>
        </p:txBody>
      </p:sp>
      <p:sp>
        <p:nvSpPr>
          <p:cNvPr id="26631" name="Text Box 7"/>
          <p:cNvSpPr txBox="1">
            <a:spLocks noChangeArrowheads="1"/>
          </p:cNvSpPr>
          <p:nvPr/>
        </p:nvSpPr>
        <p:spPr bwMode="auto">
          <a:xfrm>
            <a:off x="7605713" y="2846388"/>
            <a:ext cx="344487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9pPr>
          </a:lstStyle>
          <a:p>
            <a:pPr eaLnBrk="0" hangingPunct="0"/>
            <a:r>
              <a:rPr lang="de-DE"/>
              <a:t>H</a:t>
            </a:r>
          </a:p>
        </p:txBody>
      </p:sp>
      <p:sp>
        <p:nvSpPr>
          <p:cNvPr id="26632" name="Text Box 8"/>
          <p:cNvSpPr txBox="1">
            <a:spLocks noChangeArrowheads="1"/>
          </p:cNvSpPr>
          <p:nvPr/>
        </p:nvSpPr>
        <p:spPr bwMode="auto">
          <a:xfrm>
            <a:off x="7624763" y="3646488"/>
            <a:ext cx="333375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9pPr>
          </a:lstStyle>
          <a:p>
            <a:pPr eaLnBrk="0" hangingPunct="0"/>
            <a:r>
              <a:rPr lang="de-DE"/>
              <a:t>V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1"/>
          <p:cNvSpPr>
            <a:spLocks noGrp="1" noChangeArrowheads="1"/>
          </p:cNvSpPr>
          <p:nvPr>
            <p:ph type="title"/>
          </p:nvPr>
        </p:nvSpPr>
        <p:spPr>
          <a:xfrm>
            <a:off x="425182" y="188640"/>
            <a:ext cx="8229600" cy="1139825"/>
          </a:xfrm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/>
              <a:t>RGB </a:t>
            </a:r>
            <a:r>
              <a:rPr lang="en-US">
                <a:latin typeface="Symbol" pitchFamily="18" charset="2"/>
              </a:rPr>
              <a:t></a:t>
            </a:r>
            <a:r>
              <a:rPr lang="sk-SK"/>
              <a:t> </a:t>
            </a:r>
            <a:r>
              <a:rPr lang="en-US"/>
              <a:t>HSI</a:t>
            </a:r>
          </a:p>
        </p:txBody>
      </p:sp>
      <p:sp>
        <p:nvSpPr>
          <p:cNvPr id="27654" name="Rectangle 6"/>
          <p:cNvSpPr>
            <a:spLocks noChangeArrowheads="1"/>
          </p:cNvSpPr>
          <p:nvPr/>
        </p:nvSpPr>
        <p:spPr bwMode="auto">
          <a:xfrm>
            <a:off x="742950" y="3454400"/>
            <a:ext cx="7886700" cy="1909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/>
          <a:p>
            <a:pPr>
              <a:spcBef>
                <a:spcPts val="700"/>
              </a:spcBef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</a:pPr>
            <a:r>
              <a:rPr lang="en-US" sz="2800">
                <a:solidFill>
                  <a:srgbClr val="FFFFFF"/>
                </a:solidFill>
              </a:rPr>
              <a:t>H</a:t>
            </a:r>
            <a:r>
              <a:rPr lang="sk-SK" sz="2800">
                <a:solidFill>
                  <a:srgbClr val="FFFFFF"/>
                </a:solidFill>
              </a:rPr>
              <a:t> – normalizácia do </a:t>
            </a:r>
            <a:r>
              <a:rPr lang="sk-SK" sz="2800">
                <a:solidFill>
                  <a:srgbClr val="FFFFFF"/>
                </a:solidFill>
                <a:latin typeface="Symbol" pitchFamily="18" charset="2"/>
              </a:rPr>
              <a:t></a:t>
            </a:r>
            <a:r>
              <a:rPr lang="sk-SK" sz="2800">
                <a:solidFill>
                  <a:srgbClr val="FFFFFF"/>
                </a:solidFill>
              </a:rPr>
              <a:t>0,1</a:t>
            </a:r>
            <a:r>
              <a:rPr lang="sk-SK" sz="2800">
                <a:solidFill>
                  <a:srgbClr val="FFFFFF"/>
                </a:solidFill>
                <a:latin typeface="Symbol" pitchFamily="18" charset="2"/>
              </a:rPr>
              <a:t></a:t>
            </a:r>
            <a:r>
              <a:rPr lang="sk-SK" sz="2800">
                <a:solidFill>
                  <a:srgbClr val="FFFFFF"/>
                </a:solidFill>
              </a:rPr>
              <a:t>:  </a:t>
            </a:r>
            <a:r>
              <a:rPr lang="en-US" sz="2800" i="1">
                <a:solidFill>
                  <a:srgbClr val="FFFFFF"/>
                </a:solidFill>
              </a:rPr>
              <a:t>H</a:t>
            </a:r>
            <a:r>
              <a:rPr lang="sk-SK" sz="2800" i="1">
                <a:solidFill>
                  <a:srgbClr val="FFFFFF"/>
                </a:solidFill>
              </a:rPr>
              <a:t> / </a:t>
            </a:r>
            <a:r>
              <a:rPr lang="en-US" sz="2800">
                <a:solidFill>
                  <a:srgbClr val="FFFFFF"/>
                </a:solidFill>
              </a:rPr>
              <a:t>360</a:t>
            </a:r>
          </a:p>
          <a:p>
            <a:pPr>
              <a:spcBef>
                <a:spcPts val="700"/>
              </a:spcBef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</a:pPr>
            <a:r>
              <a:rPr lang="sk-SK" sz="2800">
                <a:solidFill>
                  <a:srgbClr val="FFFFFF"/>
                </a:solidFill>
              </a:rPr>
              <a:t>ak</a:t>
            </a:r>
            <a:r>
              <a:rPr lang="en-US" sz="2800">
                <a:solidFill>
                  <a:srgbClr val="FFFFFF"/>
                </a:solidFill>
              </a:rPr>
              <a:t> </a:t>
            </a:r>
            <a:r>
              <a:rPr lang="en-US" sz="2800" i="1">
                <a:solidFill>
                  <a:srgbClr val="FFFFFF"/>
                </a:solidFill>
              </a:rPr>
              <a:t>R</a:t>
            </a:r>
            <a:r>
              <a:rPr lang="sk-SK" sz="2800" i="1">
                <a:solidFill>
                  <a:srgbClr val="FFFFFF"/>
                </a:solidFill>
              </a:rPr>
              <a:t> </a:t>
            </a:r>
            <a:r>
              <a:rPr lang="en-US" sz="2800" i="1">
                <a:solidFill>
                  <a:srgbClr val="FFFFFF"/>
                </a:solidFill>
              </a:rPr>
              <a:t>=</a:t>
            </a:r>
            <a:r>
              <a:rPr lang="sk-SK" sz="2800" i="1">
                <a:solidFill>
                  <a:srgbClr val="FFFFFF"/>
                </a:solidFill>
              </a:rPr>
              <a:t> </a:t>
            </a:r>
            <a:r>
              <a:rPr lang="en-US" sz="2800" i="1">
                <a:solidFill>
                  <a:srgbClr val="FFFFFF"/>
                </a:solidFill>
              </a:rPr>
              <a:t>G</a:t>
            </a:r>
            <a:r>
              <a:rPr lang="sk-SK" sz="2800" i="1">
                <a:solidFill>
                  <a:srgbClr val="FFFFFF"/>
                </a:solidFill>
              </a:rPr>
              <a:t> </a:t>
            </a:r>
            <a:r>
              <a:rPr lang="en-US" sz="2800" i="1">
                <a:solidFill>
                  <a:srgbClr val="FFFFFF"/>
                </a:solidFill>
              </a:rPr>
              <a:t>=</a:t>
            </a:r>
            <a:r>
              <a:rPr lang="sk-SK" sz="2800" i="1">
                <a:solidFill>
                  <a:srgbClr val="FFFFFF"/>
                </a:solidFill>
              </a:rPr>
              <a:t> </a:t>
            </a:r>
            <a:r>
              <a:rPr lang="en-US" sz="2800" i="1">
                <a:solidFill>
                  <a:srgbClr val="FFFFFF"/>
                </a:solidFill>
              </a:rPr>
              <a:t>B</a:t>
            </a:r>
            <a:r>
              <a:rPr lang="en-US" sz="2800">
                <a:solidFill>
                  <a:srgbClr val="FFFFFF"/>
                </a:solidFill>
              </a:rPr>
              <a:t>, </a:t>
            </a:r>
            <a:r>
              <a:rPr lang="sk-SK" sz="2800">
                <a:solidFill>
                  <a:srgbClr val="FFFFFF"/>
                </a:solidFill>
              </a:rPr>
              <a:t>H nie je</a:t>
            </a:r>
            <a:r>
              <a:rPr lang="en-US" sz="2800">
                <a:solidFill>
                  <a:srgbClr val="FFFFFF"/>
                </a:solidFill>
              </a:rPr>
              <a:t> defin</a:t>
            </a:r>
            <a:r>
              <a:rPr lang="sk-SK" sz="2800">
                <a:solidFill>
                  <a:srgbClr val="FFFFFF"/>
                </a:solidFill>
              </a:rPr>
              <a:t>ovaná</a:t>
            </a:r>
            <a:r>
              <a:rPr lang="en-US" sz="2800">
                <a:solidFill>
                  <a:srgbClr val="FFFFFF"/>
                </a:solidFill>
              </a:rPr>
              <a:t> </a:t>
            </a:r>
          </a:p>
          <a:p>
            <a:pPr>
              <a:spcBef>
                <a:spcPts val="700"/>
              </a:spcBef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</a:pPr>
            <a:r>
              <a:rPr lang="sk-SK" sz="2800">
                <a:solidFill>
                  <a:srgbClr val="FFFFFF"/>
                </a:solidFill>
              </a:rPr>
              <a:t>ak</a:t>
            </a:r>
            <a:r>
              <a:rPr lang="en-US" sz="2800">
                <a:solidFill>
                  <a:srgbClr val="FFFFFF"/>
                </a:solidFill>
              </a:rPr>
              <a:t> </a:t>
            </a:r>
            <a:r>
              <a:rPr lang="en-US" sz="2800" i="1">
                <a:solidFill>
                  <a:srgbClr val="FFFFFF"/>
                </a:solidFill>
              </a:rPr>
              <a:t>I</a:t>
            </a:r>
            <a:r>
              <a:rPr lang="sk-SK" sz="2800" i="1">
                <a:solidFill>
                  <a:srgbClr val="FFFFFF"/>
                </a:solidFill>
              </a:rPr>
              <a:t> </a:t>
            </a:r>
            <a:r>
              <a:rPr lang="en-US" sz="2800">
                <a:solidFill>
                  <a:srgbClr val="FFFFFF"/>
                </a:solidFill>
              </a:rPr>
              <a:t>=</a:t>
            </a:r>
            <a:r>
              <a:rPr lang="sk-SK" sz="2800">
                <a:solidFill>
                  <a:srgbClr val="FFFFFF"/>
                </a:solidFill>
              </a:rPr>
              <a:t> </a:t>
            </a:r>
            <a:r>
              <a:rPr lang="en-US" sz="2800">
                <a:solidFill>
                  <a:srgbClr val="FFFFFF"/>
                </a:solidFill>
              </a:rPr>
              <a:t>0, </a:t>
            </a:r>
            <a:r>
              <a:rPr lang="sk-SK" sz="2800">
                <a:solidFill>
                  <a:srgbClr val="FFFFFF"/>
                </a:solidFill>
              </a:rPr>
              <a:t>S nie je</a:t>
            </a:r>
            <a:r>
              <a:rPr lang="en-US" sz="2800">
                <a:solidFill>
                  <a:srgbClr val="FFFFFF"/>
                </a:solidFill>
              </a:rPr>
              <a:t> defin</a:t>
            </a:r>
            <a:r>
              <a:rPr lang="sk-SK" sz="2800">
                <a:solidFill>
                  <a:srgbClr val="FFFFFF"/>
                </a:solidFill>
              </a:rPr>
              <a:t>ovaná</a:t>
            </a:r>
          </a:p>
        </p:txBody>
      </p:sp>
      <p:pic>
        <p:nvPicPr>
          <p:cNvPr id="27655" name="Picture 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0888" y="4502150"/>
            <a:ext cx="3313112" cy="235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t="49744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26377102"/>
              </p:ext>
            </p:extLst>
          </p:nvPr>
        </p:nvGraphicFramePr>
        <p:xfrm>
          <a:off x="772427" y="1196752"/>
          <a:ext cx="1690688" cy="596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902" r:id="rId5" imgW="491328" imgH="393563" progId="">
                  <p:embed/>
                </p:oleObj>
              </mc:Choice>
              <mc:Fallback>
                <p:oleObj r:id="rId5" imgW="491328" imgH="393563" progId="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2427" y="1196752"/>
                        <a:ext cx="1690688" cy="596900"/>
                      </a:xfrm>
                      <a:prstGeom prst="rect">
                        <a:avLst/>
                      </a:prstGeom>
                      <a:solidFill>
                        <a:schemeClr val="tx1"/>
                      </a:solidFill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44012778"/>
              </p:ext>
            </p:extLst>
          </p:nvPr>
        </p:nvGraphicFramePr>
        <p:xfrm>
          <a:off x="742950" y="1916832"/>
          <a:ext cx="2398713" cy="692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903" r:id="rId7" imgW="491424" imgH="457125" progId="">
                  <p:embed/>
                </p:oleObj>
              </mc:Choice>
              <mc:Fallback>
                <p:oleObj r:id="rId7" imgW="491424" imgH="457125" progId="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2950" y="1916832"/>
                        <a:ext cx="2398713" cy="692150"/>
                      </a:xfrm>
                      <a:prstGeom prst="rect">
                        <a:avLst/>
                      </a:prstGeom>
                      <a:solidFill>
                        <a:schemeClr val="tx1"/>
                      </a:solidFill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0981683"/>
              </p:ext>
            </p:extLst>
          </p:nvPr>
        </p:nvGraphicFramePr>
        <p:xfrm>
          <a:off x="742950" y="2779712"/>
          <a:ext cx="3282950" cy="674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904" r:id="rId9" imgW="491432" imgH="444429" progId="">
                  <p:embed/>
                </p:oleObj>
              </mc:Choice>
              <mc:Fallback>
                <p:oleObj r:id="rId9" imgW="491432" imgH="444429" progId="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2950" y="2779712"/>
                        <a:ext cx="3282950" cy="674688"/>
                      </a:xfrm>
                      <a:prstGeom prst="rect">
                        <a:avLst/>
                      </a:prstGeom>
                      <a:solidFill>
                        <a:schemeClr val="tx1"/>
                      </a:solidFill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56302423"/>
              </p:ext>
            </p:extLst>
          </p:nvPr>
        </p:nvGraphicFramePr>
        <p:xfrm>
          <a:off x="5094288" y="1916832"/>
          <a:ext cx="4049712" cy="923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905" r:id="rId11" imgW="491473" imgH="491473" progId="">
                  <p:embed/>
                </p:oleObj>
              </mc:Choice>
              <mc:Fallback>
                <p:oleObj r:id="rId11" imgW="491473" imgH="491473" progId="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94288" y="1916832"/>
                        <a:ext cx="4049712" cy="923925"/>
                      </a:xfrm>
                      <a:prstGeom prst="rect">
                        <a:avLst/>
                      </a:prstGeom>
                      <a:solidFill>
                        <a:schemeClr val="tx1"/>
                      </a:solidFill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1"/>
          <p:cNvSpPr>
            <a:spLocks noChangeArrowheads="1"/>
          </p:cNvSpPr>
          <p:nvPr/>
        </p:nvSpPr>
        <p:spPr bwMode="auto">
          <a:xfrm>
            <a:off x="415925" y="1512888"/>
            <a:ext cx="8216900" cy="4786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k-SK" sz="2800">
                <a:solidFill>
                  <a:srgbClr val="FFFFFF"/>
                </a:solidFill>
              </a:rPr>
              <a:t>Záleží na tom, v ktorom sektore leží H 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sk-SK" sz="2800">
              <a:solidFill>
                <a:srgbClr val="FFFFFF"/>
              </a:solidFill>
            </a:endParaRP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k-SK" sz="2800">
                <a:solidFill>
                  <a:srgbClr val="FFFFFF"/>
                </a:solidFill>
              </a:rPr>
              <a:t>RG sektor (0</a:t>
            </a:r>
            <a:r>
              <a:rPr lang="sk-SK" sz="2800" i="1" baseline="30000">
                <a:solidFill>
                  <a:srgbClr val="FFFFFF"/>
                </a:solidFill>
              </a:rPr>
              <a:t>0</a:t>
            </a:r>
            <a:r>
              <a:rPr lang="sk-SK" sz="2800">
                <a:solidFill>
                  <a:srgbClr val="FFFFFF"/>
                </a:solidFill>
              </a:rPr>
              <a:t> ≤ </a:t>
            </a:r>
            <a:r>
              <a:rPr lang="sk-SK" sz="2800" i="1">
                <a:solidFill>
                  <a:srgbClr val="FFFFFF"/>
                </a:solidFill>
              </a:rPr>
              <a:t>H </a:t>
            </a:r>
            <a:r>
              <a:rPr lang="sk-SK" sz="2800">
                <a:solidFill>
                  <a:srgbClr val="FFFFFF"/>
                </a:solidFill>
              </a:rPr>
              <a:t>≤ 120</a:t>
            </a:r>
            <a:r>
              <a:rPr lang="sk-SK" sz="2800" i="1" baseline="30000">
                <a:solidFill>
                  <a:srgbClr val="FFFFFF"/>
                </a:solidFill>
              </a:rPr>
              <a:t>0</a:t>
            </a:r>
            <a:r>
              <a:rPr lang="sk-SK" sz="2800">
                <a:solidFill>
                  <a:srgbClr val="FFFFFF"/>
                </a:solidFill>
              </a:rPr>
              <a:t>):</a:t>
            </a:r>
            <a:r>
              <a:rPr lang="sk-SK" sz="2800" i="1">
                <a:solidFill>
                  <a:srgbClr val="FFFFFF"/>
                </a:solidFill>
              </a:rPr>
              <a:t> 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sk-SK" sz="2800">
              <a:solidFill>
                <a:srgbClr val="FFFFFF"/>
              </a:solidFill>
            </a:endParaRPr>
          </a:p>
          <a:p>
            <a: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k-SK" sz="2800">
                <a:solidFill>
                  <a:srgbClr val="FFFFFF"/>
                </a:solidFill>
              </a:rPr>
              <a:t>                                            </a:t>
            </a:r>
          </a:p>
          <a:p>
            <a: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k-SK" sz="2800" i="1">
                <a:solidFill>
                  <a:srgbClr val="FFFFFF"/>
                </a:solidFill>
              </a:rPr>
              <a:t>GB </a:t>
            </a:r>
            <a:r>
              <a:rPr lang="sk-SK" sz="2800">
                <a:solidFill>
                  <a:srgbClr val="FFFFFF"/>
                </a:solidFill>
              </a:rPr>
              <a:t>sektor (120</a:t>
            </a:r>
            <a:r>
              <a:rPr lang="sk-SK" sz="2800" i="1" baseline="30000">
                <a:solidFill>
                  <a:srgbClr val="FFFFFF"/>
                </a:solidFill>
              </a:rPr>
              <a:t>0</a:t>
            </a:r>
            <a:r>
              <a:rPr lang="sk-SK" sz="2800">
                <a:solidFill>
                  <a:srgbClr val="FFFFFF"/>
                </a:solidFill>
              </a:rPr>
              <a:t> ≤ </a:t>
            </a:r>
            <a:r>
              <a:rPr lang="sk-SK" sz="2800" i="1">
                <a:solidFill>
                  <a:srgbClr val="FFFFFF"/>
                </a:solidFill>
              </a:rPr>
              <a:t>H </a:t>
            </a:r>
            <a:r>
              <a:rPr lang="sk-SK" sz="2800">
                <a:solidFill>
                  <a:srgbClr val="FFFFFF"/>
                </a:solidFill>
              </a:rPr>
              <a:t>≤ 240</a:t>
            </a:r>
            <a:r>
              <a:rPr lang="sk-SK" sz="2800" i="1" baseline="30000">
                <a:solidFill>
                  <a:srgbClr val="FFFFFF"/>
                </a:solidFill>
              </a:rPr>
              <a:t>0</a:t>
            </a:r>
            <a:r>
              <a:rPr lang="sk-SK" sz="2800">
                <a:solidFill>
                  <a:srgbClr val="FFFFFF"/>
                </a:solidFill>
              </a:rPr>
              <a:t>):</a:t>
            </a:r>
          </a:p>
          <a:p>
            <a: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sk-SK" sz="2800">
              <a:solidFill>
                <a:srgbClr val="FFFFFF"/>
              </a:solidFill>
            </a:endParaRPr>
          </a:p>
          <a:p>
            <a: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sk-SK" sz="2800">
              <a:solidFill>
                <a:srgbClr val="FFFFFF"/>
              </a:solidFill>
            </a:endParaRPr>
          </a:p>
          <a:p>
            <a: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k-SK" sz="2800">
                <a:solidFill>
                  <a:srgbClr val="FFFFFF"/>
                </a:solidFill>
              </a:rPr>
              <a:t>                                           </a:t>
            </a:r>
          </a:p>
          <a:p>
            <a: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k-SK" sz="2800" i="1">
                <a:solidFill>
                  <a:srgbClr val="FFFFFF"/>
                </a:solidFill>
              </a:rPr>
              <a:t>BR </a:t>
            </a:r>
            <a:r>
              <a:rPr lang="sk-SK" sz="2800">
                <a:solidFill>
                  <a:srgbClr val="FFFFFF"/>
                </a:solidFill>
              </a:rPr>
              <a:t>sektor (240</a:t>
            </a:r>
            <a:r>
              <a:rPr lang="sk-SK" sz="2800" i="1" baseline="30000">
                <a:solidFill>
                  <a:srgbClr val="FFFFFF"/>
                </a:solidFill>
              </a:rPr>
              <a:t>0</a:t>
            </a:r>
            <a:r>
              <a:rPr lang="sk-SK" sz="2800">
                <a:solidFill>
                  <a:srgbClr val="FFFFFF"/>
                </a:solidFill>
              </a:rPr>
              <a:t> ≤ </a:t>
            </a:r>
            <a:r>
              <a:rPr lang="sk-SK" sz="2800" i="1">
                <a:solidFill>
                  <a:srgbClr val="FFFFFF"/>
                </a:solidFill>
              </a:rPr>
              <a:t>H </a:t>
            </a:r>
            <a:r>
              <a:rPr lang="sk-SK" sz="2800">
                <a:solidFill>
                  <a:srgbClr val="FFFFFF"/>
                </a:solidFill>
              </a:rPr>
              <a:t>≤ </a:t>
            </a:r>
            <a:r>
              <a:rPr lang="sk-SK" sz="2800" i="1">
                <a:solidFill>
                  <a:srgbClr val="FFFFFF"/>
                </a:solidFill>
              </a:rPr>
              <a:t>36</a:t>
            </a:r>
            <a:r>
              <a:rPr lang="sk-SK" sz="2800">
                <a:solidFill>
                  <a:srgbClr val="FFFFFF"/>
                </a:solidFill>
              </a:rPr>
              <a:t>0</a:t>
            </a:r>
            <a:r>
              <a:rPr lang="sk-SK" sz="2800" i="1" baseline="30000">
                <a:solidFill>
                  <a:srgbClr val="FFFFFF"/>
                </a:solidFill>
              </a:rPr>
              <a:t>0</a:t>
            </a:r>
            <a:r>
              <a:rPr lang="sk-SK" sz="2800">
                <a:solidFill>
                  <a:srgbClr val="FFFFFF"/>
                </a:solidFill>
              </a:rPr>
              <a:t>):</a:t>
            </a:r>
          </a:p>
          <a:p>
            <a: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k-SK" sz="2800">
                <a:solidFill>
                  <a:srgbClr val="FFFFFF"/>
                </a:solidFill>
              </a:rPr>
              <a:t>                                           </a:t>
            </a:r>
          </a:p>
        </p:txBody>
      </p:sp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1139825"/>
          </a:xfrm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de-DE"/>
              <a:t>HSI </a:t>
            </a:r>
            <a:r>
              <a:rPr lang="de-DE">
                <a:latin typeface="Symbol" pitchFamily="18" charset="2"/>
              </a:rPr>
              <a:t></a:t>
            </a:r>
            <a:r>
              <a:rPr lang="de-DE"/>
              <a:t> RGB</a:t>
            </a:r>
          </a:p>
        </p:txBody>
      </p:sp>
      <p:pic>
        <p:nvPicPr>
          <p:cNvPr id="286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1613" y="2051050"/>
            <a:ext cx="1730375" cy="126206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86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3838" y="3409950"/>
            <a:ext cx="1717675" cy="156527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8678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2800" y="2032000"/>
            <a:ext cx="1609725" cy="163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8679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2800" y="3467100"/>
            <a:ext cx="1609725" cy="163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8680" name="Picture 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2800" y="4986338"/>
            <a:ext cx="1609725" cy="163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51202" name="Picture 2" descr="\begin{displaymath}g=\frac{1-S}{3},\;\;\;\;\;\;\;\;&#10;b=\frac{1}{3}\left[1+\frac{S \cos H}{\cos(60-H)}\right],&#10;\;\;\;\;\;\;\;\;\; r=1-g-b \end{displaymath}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1863" y="6100763"/>
            <a:ext cx="4810125" cy="523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1139825"/>
          </a:xfrm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k-SK"/>
              <a:t>Problém?</a:t>
            </a:r>
          </a:p>
        </p:txBody>
      </p:sp>
      <p:grpSp>
        <p:nvGrpSpPr>
          <p:cNvPr id="29713" name="Group 17"/>
          <p:cNvGrpSpPr>
            <a:grpSpLocks/>
          </p:cNvGrpSpPr>
          <p:nvPr/>
        </p:nvGrpSpPr>
        <p:grpSpPr bwMode="auto">
          <a:xfrm>
            <a:off x="1979613" y="2924175"/>
            <a:ext cx="1800225" cy="1800225"/>
            <a:chOff x="1247" y="1842"/>
            <a:chExt cx="1134" cy="1134"/>
          </a:xfrm>
        </p:grpSpPr>
        <p:sp>
          <p:nvSpPr>
            <p:cNvPr id="29711" name="Rectangle 15"/>
            <p:cNvSpPr>
              <a:spLocks noChangeArrowheads="1"/>
            </p:cNvSpPr>
            <p:nvPr/>
          </p:nvSpPr>
          <p:spPr bwMode="auto">
            <a:xfrm>
              <a:off x="1247" y="1842"/>
              <a:ext cx="1134" cy="1134"/>
            </a:xfrm>
            <a:prstGeom prst="rect">
              <a:avLst/>
            </a:prstGeom>
            <a:solidFill>
              <a:srgbClr val="00B8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pic>
          <p:nvPicPr>
            <p:cNvPr id="29700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80" y="1975"/>
              <a:ext cx="867" cy="86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</p:grpSp>
      <p:grpSp>
        <p:nvGrpSpPr>
          <p:cNvPr id="29701" name="Group 5"/>
          <p:cNvGrpSpPr>
            <a:grpSpLocks/>
          </p:cNvGrpSpPr>
          <p:nvPr/>
        </p:nvGrpSpPr>
        <p:grpSpPr bwMode="auto">
          <a:xfrm>
            <a:off x="3924300" y="3213100"/>
            <a:ext cx="720725" cy="593725"/>
            <a:chOff x="2504" y="4440"/>
            <a:chExt cx="451" cy="374"/>
          </a:xfrm>
        </p:grpSpPr>
        <p:sp>
          <p:nvSpPr>
            <p:cNvPr id="29702" name="Rectangle 6"/>
            <p:cNvSpPr>
              <a:spLocks noChangeArrowheads="1"/>
            </p:cNvSpPr>
            <p:nvPr/>
          </p:nvSpPr>
          <p:spPr bwMode="auto">
            <a:xfrm>
              <a:off x="2604" y="4440"/>
              <a:ext cx="321" cy="32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sk-SK" sz="2800" i="1">
                  <a:solidFill>
                    <a:srgbClr val="FFFFFF"/>
                  </a:solidFill>
                </a:rPr>
                <a:t>H</a:t>
              </a:r>
            </a:p>
          </p:txBody>
        </p:sp>
        <p:sp>
          <p:nvSpPr>
            <p:cNvPr id="29703" name="Line 7"/>
            <p:cNvSpPr>
              <a:spLocks noChangeShapeType="1"/>
            </p:cNvSpPr>
            <p:nvPr/>
          </p:nvSpPr>
          <p:spPr bwMode="auto">
            <a:xfrm>
              <a:off x="2504" y="4815"/>
              <a:ext cx="452" cy="1"/>
            </a:xfrm>
            <a:prstGeom prst="line">
              <a:avLst/>
            </a:prstGeom>
            <a:noFill/>
            <a:ln w="9360">
              <a:solidFill>
                <a:srgbClr val="FFFFFF"/>
              </a:solidFill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9714" name="Group 18"/>
          <p:cNvGrpSpPr>
            <a:grpSpLocks/>
          </p:cNvGrpSpPr>
          <p:nvPr/>
        </p:nvGrpSpPr>
        <p:grpSpPr bwMode="auto">
          <a:xfrm>
            <a:off x="4859338" y="2924175"/>
            <a:ext cx="1800225" cy="1800225"/>
            <a:chOff x="3061" y="1842"/>
            <a:chExt cx="1134" cy="1134"/>
          </a:xfrm>
        </p:grpSpPr>
        <p:sp>
          <p:nvSpPr>
            <p:cNvPr id="29712" name="Rectangle 16"/>
            <p:cNvSpPr>
              <a:spLocks noChangeArrowheads="1"/>
            </p:cNvSpPr>
            <p:nvPr/>
          </p:nvSpPr>
          <p:spPr bwMode="auto">
            <a:xfrm>
              <a:off x="3061" y="1842"/>
              <a:ext cx="1134" cy="1134"/>
            </a:xfrm>
            <a:prstGeom prst="rect">
              <a:avLst/>
            </a:prstGeom>
            <a:solidFill>
              <a:srgbClr val="5F5F5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pic>
          <p:nvPicPr>
            <p:cNvPr id="29705" name="Picture 9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97" y="1980"/>
              <a:ext cx="862" cy="8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398">
                  <a:solidFill>
                    <a:srgbClr val="FFFFF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</p:grpSp>
      <p:sp>
        <p:nvSpPr>
          <p:cNvPr id="29706" name="Rectangle 10"/>
          <p:cNvSpPr>
            <a:spLocks noChangeArrowheads="1"/>
          </p:cNvSpPr>
          <p:nvPr/>
        </p:nvSpPr>
        <p:spPr bwMode="auto">
          <a:xfrm>
            <a:off x="5003800" y="1989138"/>
            <a:ext cx="1985963" cy="947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k-SK" sz="2800" i="1">
                <a:solidFill>
                  <a:srgbClr val="FFFFFF"/>
                </a:solidFill>
              </a:rPr>
              <a:t>H </a:t>
            </a:r>
            <a:r>
              <a:rPr lang="sk-SK" sz="2800">
                <a:solidFill>
                  <a:srgbClr val="FFFFFF"/>
                </a:solidFill>
              </a:rPr>
              <a:t>= </a:t>
            </a:r>
            <a:r>
              <a:rPr lang="en-US" sz="2800" i="1">
                <a:solidFill>
                  <a:srgbClr val="FFFFFF"/>
                </a:solidFill>
              </a:rPr>
              <a:t>1°</a:t>
            </a:r>
          </a:p>
          <a:p>
            <a: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k-SK" sz="2800" i="1">
                <a:solidFill>
                  <a:srgbClr val="FFFFFF"/>
                </a:solidFill>
              </a:rPr>
              <a:t>H </a:t>
            </a:r>
            <a:r>
              <a:rPr lang="sk-SK" sz="2800">
                <a:solidFill>
                  <a:srgbClr val="FFFFFF"/>
                </a:solidFill>
              </a:rPr>
              <a:t>= </a:t>
            </a:r>
            <a:r>
              <a:rPr lang="sk-SK" sz="2800" i="1">
                <a:solidFill>
                  <a:srgbClr val="FFFFFF"/>
                </a:solidFill>
              </a:rPr>
              <a:t>35</a:t>
            </a:r>
            <a:r>
              <a:rPr lang="en-US" sz="2800" i="1">
                <a:solidFill>
                  <a:srgbClr val="FFFFFF"/>
                </a:solidFill>
              </a:rPr>
              <a:t>9°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06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sz="quarter" idx="13"/>
          </p:nvPr>
        </p:nvSpPr>
        <p:spPr>
          <a:xfrm>
            <a:off x="381000" y="1371600"/>
            <a:ext cx="8229600" cy="1849438"/>
          </a:xfrm>
          <a:ln/>
        </p:spPr>
        <p:txBody>
          <a:bodyPr/>
          <a:lstStyle/>
          <a:p>
            <a:pPr>
              <a:lnSpc>
                <a:spcPct val="90000"/>
              </a:lnSpc>
              <a:spcBef>
                <a:spcPts val="700"/>
              </a:spcBef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sk-SK" sz="2800" dirty="0" smtClean="0">
                <a:effectLst/>
              </a:rPr>
              <a:t>V doteraz spomínaných modeloch:</a:t>
            </a:r>
          </a:p>
          <a:p>
            <a:pPr>
              <a:lnSpc>
                <a:spcPct val="90000"/>
              </a:lnSpc>
              <a:spcBef>
                <a:spcPts val="700"/>
              </a:spcBef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sk-SK" sz="2800" dirty="0" smtClean="0">
                <a:effectLst/>
              </a:rPr>
              <a:t>Euklidovská vzdialenosť farieb nezodpovedá vizuálnej „vzdialenosti“</a:t>
            </a:r>
          </a:p>
          <a:p>
            <a:pPr>
              <a:lnSpc>
                <a:spcPct val="90000"/>
              </a:lnSpc>
              <a:spcBef>
                <a:spcPts val="700"/>
              </a:spcBef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endParaRPr lang="sk-SK" sz="2800" dirty="0">
              <a:effectLst/>
            </a:endParaRPr>
          </a:p>
        </p:txBody>
      </p:sp>
      <p:sp>
        <p:nvSpPr>
          <p:cNvPr id="30721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1139825"/>
          </a:xfrm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1440" tIns="45720" rIns="91440" bIns="45720"/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k-SK" cap="none" dirty="0">
                <a:solidFill>
                  <a:srgbClr val="FFFFFF"/>
                </a:solidFill>
              </a:rPr>
              <a:t>McAdamove elipsy</a:t>
            </a:r>
            <a:endParaRPr lang="sk-SK" cap="none" dirty="0"/>
          </a:p>
        </p:txBody>
      </p:sp>
      <p:pic>
        <p:nvPicPr>
          <p:cNvPr id="307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925" y="2570163"/>
            <a:ext cx="3962400" cy="3983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0724" name="Rectangle 4"/>
          <p:cNvSpPr>
            <a:spLocks noChangeArrowheads="1"/>
          </p:cNvSpPr>
          <p:nvPr/>
        </p:nvSpPr>
        <p:spPr bwMode="auto">
          <a:xfrm>
            <a:off x="568325" y="4041775"/>
            <a:ext cx="4572000" cy="1387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k-SK" sz="2800" dirty="0" err="1">
                <a:solidFill>
                  <a:srgbClr val="FFFFFF"/>
                </a:solidFill>
              </a:rPr>
              <a:t>McAdamove</a:t>
            </a:r>
            <a:r>
              <a:rPr lang="sk-SK" sz="2800" dirty="0">
                <a:solidFill>
                  <a:srgbClr val="FFFFFF"/>
                </a:solidFill>
              </a:rPr>
              <a:t> elipsy v </a:t>
            </a:r>
            <a:r>
              <a:rPr lang="sk-SK" sz="2800" dirty="0" err="1">
                <a:solidFill>
                  <a:srgbClr val="FFFFFF"/>
                </a:solidFill>
              </a:rPr>
              <a:t>xy</a:t>
            </a:r>
            <a:r>
              <a:rPr lang="sk-SK" sz="2800" dirty="0">
                <a:solidFill>
                  <a:srgbClr val="FFFFFF"/>
                </a:solidFill>
              </a:rPr>
              <a:t> – 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k-SK" sz="2800" dirty="0">
                <a:solidFill>
                  <a:srgbClr val="FFFFFF"/>
                </a:solidFill>
              </a:rPr>
              <a:t>pre pozorovateľa 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k-SK" sz="2800" dirty="0">
                <a:solidFill>
                  <a:srgbClr val="FFFFFF"/>
                </a:solidFill>
              </a:rPr>
              <a:t>nerozlíšiteľné farby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1139825"/>
          </a:xfrm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norm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k-SK" sz="3600" dirty="0"/>
              <a:t>CIE </a:t>
            </a:r>
            <a:r>
              <a:rPr lang="en-US" sz="3600" dirty="0"/>
              <a:t>UVW</a:t>
            </a:r>
          </a:p>
        </p:txBody>
      </p:sp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7525" y="2335213"/>
            <a:ext cx="3343275" cy="1104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1747" name="Rectangle 3"/>
          <p:cNvSpPr>
            <a:spLocks noChangeArrowheads="1"/>
          </p:cNvSpPr>
          <p:nvPr/>
        </p:nvSpPr>
        <p:spPr bwMode="auto">
          <a:xfrm>
            <a:off x="603250" y="1550988"/>
            <a:ext cx="7907338" cy="4449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/>
          <a:p>
            <a:pPr>
              <a:spcBef>
                <a:spcPts val="700"/>
              </a:spcBef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</a:pPr>
            <a:r>
              <a:rPr lang="en-US" sz="2800">
                <a:solidFill>
                  <a:srgbClr val="FFFFFF"/>
                </a:solidFill>
              </a:rPr>
              <a:t>Line</a:t>
            </a:r>
            <a:r>
              <a:rPr lang="sk-SK" sz="2800">
                <a:solidFill>
                  <a:srgbClr val="FFFFFF"/>
                </a:solidFill>
              </a:rPr>
              <a:t>á</a:t>
            </a:r>
            <a:r>
              <a:rPr lang="en-US" sz="2800">
                <a:solidFill>
                  <a:srgbClr val="FFFFFF"/>
                </a:solidFill>
              </a:rPr>
              <a:t>rna </a:t>
            </a:r>
            <a:r>
              <a:rPr lang="sk-SK" sz="2800">
                <a:solidFill>
                  <a:srgbClr val="FFFFFF"/>
                </a:solidFill>
              </a:rPr>
              <a:t>aproximácia vnemovo rovnomerného priestoru</a:t>
            </a:r>
          </a:p>
          <a:p>
            <a:pPr>
              <a:spcBef>
                <a:spcPts val="700"/>
              </a:spcBef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</a:pPr>
            <a:endParaRPr lang="en-US" sz="2800">
              <a:solidFill>
                <a:srgbClr val="FFFFFF"/>
              </a:solidFill>
            </a:endParaRPr>
          </a:p>
          <a:p>
            <a:pPr>
              <a:spcBef>
                <a:spcPts val="700"/>
              </a:spcBef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</a:pPr>
            <a:endParaRPr lang="en-US" sz="2800">
              <a:solidFill>
                <a:srgbClr val="FFFFFF"/>
              </a:solidFill>
            </a:endParaRPr>
          </a:p>
          <a:p>
            <a:pPr>
              <a:spcBef>
                <a:spcPts val="700"/>
              </a:spcBef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</a:pPr>
            <a:endParaRPr lang="en-US" sz="2800">
              <a:solidFill>
                <a:srgbClr val="FFFFFF"/>
              </a:solidFill>
            </a:endParaRPr>
          </a:p>
          <a:p>
            <a:pPr>
              <a:spcBef>
                <a:spcPts val="700"/>
              </a:spcBef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</a:pPr>
            <a:r>
              <a:rPr lang="sk-SK" sz="2800">
                <a:solidFill>
                  <a:srgbClr val="FFFFFF"/>
                </a:solidFill>
              </a:rPr>
              <a:t>Ner</a:t>
            </a:r>
            <a:r>
              <a:rPr lang="en-US" sz="2800">
                <a:solidFill>
                  <a:srgbClr val="FFFFFF"/>
                </a:solidFill>
              </a:rPr>
              <a:t>ie</a:t>
            </a:r>
            <a:r>
              <a:rPr lang="sk-SK" sz="2800">
                <a:solidFill>
                  <a:srgbClr val="FFFFFF"/>
                </a:solidFill>
              </a:rPr>
              <a:t>ši problém úplne</a:t>
            </a:r>
          </a:p>
          <a:p>
            <a:pPr>
              <a:spcBef>
                <a:spcPts val="700"/>
              </a:spcBef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</a:pPr>
            <a:r>
              <a:rPr lang="sk-SK" sz="2800">
                <a:solidFill>
                  <a:srgbClr val="FFFFFF"/>
                </a:solidFill>
                <a:latin typeface="Symbol" pitchFamily="18" charset="2"/>
              </a:rPr>
              <a:t></a:t>
            </a:r>
            <a:r>
              <a:rPr lang="sk-SK" sz="2800">
                <a:solidFill>
                  <a:srgbClr val="FFFFFF"/>
                </a:solidFill>
              </a:rPr>
              <a:t> nelineárne transformácie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1"/>
          <p:cNvSpPr>
            <a:spLocks noChangeArrowheads="1"/>
          </p:cNvSpPr>
          <p:nvPr/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 anchorCtr="1"/>
          <a:lstStyle/>
          <a:p>
            <a:pPr algn="ctr" defTabSz="91440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k-SK" sz="3600" cap="all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CIE </a:t>
            </a:r>
            <a:r>
              <a:rPr lang="en-US" sz="3600" cap="all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Y</a:t>
            </a:r>
            <a:r>
              <a:rPr lang="sk-SK" sz="3600" cap="all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u</a:t>
            </a:r>
            <a:r>
              <a:rPr lang="en-US" sz="3600" cap="all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’v’</a:t>
            </a:r>
          </a:p>
        </p:txBody>
      </p:sp>
      <p:sp>
        <p:nvSpPr>
          <p:cNvPr id="32770" name="Rectangle 2"/>
          <p:cNvSpPr>
            <a:spLocks noChangeArrowheads="1"/>
          </p:cNvSpPr>
          <p:nvPr/>
        </p:nvSpPr>
        <p:spPr bwMode="auto">
          <a:xfrm>
            <a:off x="795338" y="1341438"/>
            <a:ext cx="7042150" cy="2605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/>
          <a:p>
            <a:pPr>
              <a:spcBef>
                <a:spcPts val="700"/>
              </a:spcBef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</a:pPr>
            <a:endParaRPr lang="sk-SK" sz="2800">
              <a:solidFill>
                <a:srgbClr val="FFFFFF"/>
              </a:solidFill>
            </a:endParaRPr>
          </a:p>
          <a:p>
            <a:pPr>
              <a:spcBef>
                <a:spcPts val="700"/>
              </a:spcBef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</a:pPr>
            <a:endParaRPr lang="sk-SK" sz="2800">
              <a:solidFill>
                <a:srgbClr val="FFFFFF"/>
              </a:solidFill>
            </a:endParaRPr>
          </a:p>
          <a:p>
            <a:pPr>
              <a:spcBef>
                <a:spcPts val="700"/>
              </a:spcBef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</a:pPr>
            <a:r>
              <a:rPr lang="en-US" sz="2800">
                <a:solidFill>
                  <a:srgbClr val="FFFFFF"/>
                </a:solidFill>
              </a:rPr>
              <a:t>u’ = </a:t>
            </a:r>
          </a:p>
          <a:p>
            <a:pPr>
              <a:spcBef>
                <a:spcPts val="700"/>
              </a:spcBef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</a:pPr>
            <a:endParaRPr lang="en-US" sz="2800">
              <a:solidFill>
                <a:srgbClr val="FFFFFF"/>
              </a:solidFill>
            </a:endParaRPr>
          </a:p>
          <a:p>
            <a:pPr>
              <a:spcBef>
                <a:spcPts val="700"/>
              </a:spcBef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</a:pPr>
            <a:r>
              <a:rPr lang="en-US" sz="2800">
                <a:solidFill>
                  <a:srgbClr val="FFFFFF"/>
                </a:solidFill>
              </a:rPr>
              <a:t>v’ = </a:t>
            </a:r>
          </a:p>
          <a:p>
            <a:pPr>
              <a:spcBef>
                <a:spcPts val="700"/>
              </a:spcBef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</a:pPr>
            <a:endParaRPr lang="sk-SK" sz="2800">
              <a:solidFill>
                <a:srgbClr val="FFFFFF"/>
              </a:solidFill>
            </a:endParaRPr>
          </a:p>
          <a:p>
            <a:pPr>
              <a:spcBef>
                <a:spcPts val="700"/>
              </a:spcBef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</a:pPr>
            <a:endParaRPr lang="sk-SK" sz="2800">
              <a:solidFill>
                <a:srgbClr val="FFFFFF"/>
              </a:solidFill>
            </a:endParaRPr>
          </a:p>
          <a:p>
            <a:pPr>
              <a:spcBef>
                <a:spcPts val="700"/>
              </a:spcBef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</a:pPr>
            <a:endParaRPr lang="sk-SK" sz="2800">
              <a:solidFill>
                <a:srgbClr val="FFFFFF"/>
              </a:solidFill>
            </a:endParaRPr>
          </a:p>
        </p:txBody>
      </p:sp>
      <p:pic>
        <p:nvPicPr>
          <p:cNvPr id="327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4163" y="1635125"/>
            <a:ext cx="4770437" cy="4670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grpSp>
        <p:nvGrpSpPr>
          <p:cNvPr id="32772" name="Group 4"/>
          <p:cNvGrpSpPr>
            <a:grpSpLocks/>
          </p:cNvGrpSpPr>
          <p:nvPr/>
        </p:nvGrpSpPr>
        <p:grpSpPr bwMode="auto">
          <a:xfrm>
            <a:off x="1565275" y="2063750"/>
            <a:ext cx="2028825" cy="1066800"/>
            <a:chOff x="986" y="1300"/>
            <a:chExt cx="1278" cy="672"/>
          </a:xfrm>
        </p:grpSpPr>
        <p:sp>
          <p:nvSpPr>
            <p:cNvPr id="32773" name="Rectangle 5"/>
            <p:cNvSpPr>
              <a:spLocks noChangeArrowheads="1"/>
            </p:cNvSpPr>
            <p:nvPr/>
          </p:nvSpPr>
          <p:spPr bwMode="auto">
            <a:xfrm>
              <a:off x="1020" y="1300"/>
              <a:ext cx="1199" cy="6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0000" tIns="46800" rIns="90000" bIns="46800"/>
            <a:lstStyle/>
            <a:p>
              <a:pPr algn="ctr">
                <a:spcBef>
                  <a:spcPts val="700"/>
                </a:spcBef>
                <a:tabLst>
                  <a:tab pos="342900" algn="l"/>
                  <a:tab pos="1257300" algn="l"/>
                  <a:tab pos="2171700" algn="l"/>
                  <a:tab pos="3086100" algn="l"/>
                  <a:tab pos="4000500" algn="l"/>
                  <a:tab pos="4914900" algn="l"/>
                  <a:tab pos="5829300" algn="l"/>
                  <a:tab pos="6743700" algn="l"/>
                  <a:tab pos="7658100" algn="l"/>
                  <a:tab pos="8572500" algn="l"/>
                  <a:tab pos="9486900" algn="l"/>
                  <a:tab pos="10401300" algn="l"/>
                </a:tabLst>
              </a:pPr>
              <a:r>
                <a:rPr lang="en-US" sz="2800">
                  <a:solidFill>
                    <a:srgbClr val="FFFFFF"/>
                  </a:solidFill>
                </a:rPr>
                <a:t>4X</a:t>
              </a:r>
            </a:p>
            <a:p>
              <a:pPr algn="ctr">
                <a:spcBef>
                  <a:spcPts val="700"/>
                </a:spcBef>
                <a:tabLst>
                  <a:tab pos="342900" algn="l"/>
                  <a:tab pos="1257300" algn="l"/>
                  <a:tab pos="2171700" algn="l"/>
                  <a:tab pos="3086100" algn="l"/>
                  <a:tab pos="4000500" algn="l"/>
                  <a:tab pos="4914900" algn="l"/>
                  <a:tab pos="5829300" algn="l"/>
                  <a:tab pos="6743700" algn="l"/>
                  <a:tab pos="7658100" algn="l"/>
                  <a:tab pos="8572500" algn="l"/>
                  <a:tab pos="9486900" algn="l"/>
                  <a:tab pos="10401300" algn="l"/>
                </a:tabLst>
              </a:pPr>
              <a:r>
                <a:rPr lang="en-US" sz="2800">
                  <a:solidFill>
                    <a:srgbClr val="FFFFFF"/>
                  </a:solidFill>
                </a:rPr>
                <a:t>X+15Y+3Z</a:t>
              </a:r>
            </a:p>
          </p:txBody>
        </p:sp>
        <p:sp>
          <p:nvSpPr>
            <p:cNvPr id="32774" name="Line 6"/>
            <p:cNvSpPr>
              <a:spLocks noChangeShapeType="1"/>
            </p:cNvSpPr>
            <p:nvPr/>
          </p:nvSpPr>
          <p:spPr bwMode="auto">
            <a:xfrm>
              <a:off x="986" y="1641"/>
              <a:ext cx="1279" cy="1"/>
            </a:xfrm>
            <a:prstGeom prst="line">
              <a:avLst/>
            </a:prstGeom>
            <a:noFill/>
            <a:ln w="38160">
              <a:solidFill>
                <a:srgbClr val="FFFF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2775" name="Group 7"/>
          <p:cNvGrpSpPr>
            <a:grpSpLocks/>
          </p:cNvGrpSpPr>
          <p:nvPr/>
        </p:nvGrpSpPr>
        <p:grpSpPr bwMode="auto">
          <a:xfrm>
            <a:off x="1592263" y="3097213"/>
            <a:ext cx="2028825" cy="1066800"/>
            <a:chOff x="1003" y="1951"/>
            <a:chExt cx="1278" cy="672"/>
          </a:xfrm>
        </p:grpSpPr>
        <p:sp>
          <p:nvSpPr>
            <p:cNvPr id="32776" name="Rectangle 8"/>
            <p:cNvSpPr>
              <a:spLocks noChangeArrowheads="1"/>
            </p:cNvSpPr>
            <p:nvPr/>
          </p:nvSpPr>
          <p:spPr bwMode="auto">
            <a:xfrm>
              <a:off x="1037" y="1951"/>
              <a:ext cx="1199" cy="6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0000" tIns="46800" rIns="90000" bIns="46800"/>
            <a:lstStyle/>
            <a:p>
              <a:pPr algn="ctr">
                <a:spcBef>
                  <a:spcPts val="700"/>
                </a:spcBef>
                <a:tabLst>
                  <a:tab pos="342900" algn="l"/>
                  <a:tab pos="1257300" algn="l"/>
                  <a:tab pos="2171700" algn="l"/>
                  <a:tab pos="3086100" algn="l"/>
                  <a:tab pos="4000500" algn="l"/>
                  <a:tab pos="4914900" algn="l"/>
                  <a:tab pos="5829300" algn="l"/>
                  <a:tab pos="6743700" algn="l"/>
                  <a:tab pos="7658100" algn="l"/>
                  <a:tab pos="8572500" algn="l"/>
                  <a:tab pos="9486900" algn="l"/>
                  <a:tab pos="10401300" algn="l"/>
                </a:tabLst>
              </a:pPr>
              <a:r>
                <a:rPr lang="en-US" sz="2800">
                  <a:solidFill>
                    <a:srgbClr val="FFFFFF"/>
                  </a:solidFill>
                </a:rPr>
                <a:t>9Y</a:t>
              </a:r>
            </a:p>
            <a:p>
              <a:pPr algn="ctr">
                <a:spcBef>
                  <a:spcPts val="700"/>
                </a:spcBef>
                <a:tabLst>
                  <a:tab pos="342900" algn="l"/>
                  <a:tab pos="1257300" algn="l"/>
                  <a:tab pos="2171700" algn="l"/>
                  <a:tab pos="3086100" algn="l"/>
                  <a:tab pos="4000500" algn="l"/>
                  <a:tab pos="4914900" algn="l"/>
                  <a:tab pos="5829300" algn="l"/>
                  <a:tab pos="6743700" algn="l"/>
                  <a:tab pos="7658100" algn="l"/>
                  <a:tab pos="8572500" algn="l"/>
                  <a:tab pos="9486900" algn="l"/>
                  <a:tab pos="10401300" algn="l"/>
                </a:tabLst>
              </a:pPr>
              <a:r>
                <a:rPr lang="en-US" sz="2800">
                  <a:solidFill>
                    <a:srgbClr val="FFFFFF"/>
                  </a:solidFill>
                </a:rPr>
                <a:t>X+15Y+3Z</a:t>
              </a:r>
            </a:p>
          </p:txBody>
        </p:sp>
        <p:sp>
          <p:nvSpPr>
            <p:cNvPr id="32777" name="Line 9"/>
            <p:cNvSpPr>
              <a:spLocks noChangeShapeType="1"/>
            </p:cNvSpPr>
            <p:nvPr/>
          </p:nvSpPr>
          <p:spPr bwMode="auto">
            <a:xfrm>
              <a:off x="1003" y="2292"/>
              <a:ext cx="1279" cy="1"/>
            </a:xfrm>
            <a:prstGeom prst="line">
              <a:avLst/>
            </a:prstGeom>
            <a:noFill/>
            <a:ln w="38160">
              <a:solidFill>
                <a:srgbClr val="FFFF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1"/>
          <p:cNvSpPr>
            <a:spLocks noChangeArrowheads="1"/>
          </p:cNvSpPr>
          <p:nvPr/>
        </p:nvSpPr>
        <p:spPr bwMode="auto">
          <a:xfrm>
            <a:off x="388938" y="1497013"/>
            <a:ext cx="8504237" cy="180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800">
                <a:solidFill>
                  <a:srgbClr val="FFFFFF"/>
                </a:solidFill>
              </a:rPr>
              <a:t>L* </a:t>
            </a:r>
            <a:r>
              <a:rPr lang="sk-SK" sz="2800">
                <a:solidFill>
                  <a:srgbClr val="FFFFFF"/>
                </a:solidFill>
              </a:rPr>
              <a:t>- jas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k-SK" sz="2800">
                <a:solidFill>
                  <a:srgbClr val="FFFFFF"/>
                </a:solidFill>
              </a:rPr>
              <a:t>u</a:t>
            </a:r>
            <a:r>
              <a:rPr lang="el-GR" sz="2800">
                <a:solidFill>
                  <a:srgbClr val="FFFFFF"/>
                </a:solidFill>
              </a:rPr>
              <a:t>*, </a:t>
            </a:r>
            <a:r>
              <a:rPr lang="sk-SK" sz="2800">
                <a:solidFill>
                  <a:srgbClr val="FFFFFF"/>
                </a:solidFill>
              </a:rPr>
              <a:t>v</a:t>
            </a:r>
            <a:r>
              <a:rPr lang="el-GR" sz="2800">
                <a:solidFill>
                  <a:srgbClr val="FFFFFF"/>
                </a:solidFill>
              </a:rPr>
              <a:t>*</a:t>
            </a:r>
            <a:r>
              <a:rPr lang="sk-SK" sz="2800">
                <a:solidFill>
                  <a:srgbClr val="FFFFFF"/>
                </a:solidFill>
              </a:rPr>
              <a:t> - farebné súradnice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k-SK" sz="2000">
                <a:solidFill>
                  <a:srgbClr val="FFFFFF"/>
                </a:solidFill>
              </a:rPr>
              <a:t>n</a:t>
            </a:r>
            <a:r>
              <a:rPr lang="sk-SK" sz="2800">
                <a:solidFill>
                  <a:srgbClr val="FFFFFF"/>
                </a:solidFill>
              </a:rPr>
              <a:t> – súradnice bieleho bodu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sk-SK" sz="2800">
              <a:solidFill>
                <a:srgbClr val="FFFFFF"/>
              </a:solidFill>
            </a:endParaRPr>
          </a:p>
        </p:txBody>
      </p:sp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1139825"/>
          </a:xfrm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de-DE" sz="3200" dirty="0"/>
              <a:t>CIE L*u*v*</a:t>
            </a:r>
          </a:p>
        </p:txBody>
      </p:sp>
      <p:graphicFrame>
        <p:nvGraphicFramePr>
          <p:cNvPr id="33795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0405120"/>
              </p:ext>
            </p:extLst>
          </p:nvPr>
        </p:nvGraphicFramePr>
        <p:xfrm>
          <a:off x="3468688" y="3017838"/>
          <a:ext cx="5461000" cy="3595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58" name="Equation" r:id="rId4" imgW="65246018" imgH="43900885" progId="Equation.3">
                  <p:embed/>
                </p:oleObj>
              </mc:Choice>
              <mc:Fallback>
                <p:oleObj name="Equation" r:id="rId4" imgW="65246018" imgH="43900885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68688" y="3017838"/>
                        <a:ext cx="5461000" cy="3595687"/>
                      </a:xfrm>
                      <a:prstGeom prst="rect">
                        <a:avLst/>
                      </a:prstGeom>
                      <a:solidFill>
                        <a:schemeClr val="tx1"/>
                      </a:solidFill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3797" name="Picture 5" descr="Luvspace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3141663"/>
            <a:ext cx="2952750" cy="2952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1139825"/>
          </a:xfrm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k-SK" dirty="0"/>
              <a:t>CIE </a:t>
            </a:r>
            <a:r>
              <a:rPr lang="en-US" dirty="0"/>
              <a:t>L*u*v*</a:t>
            </a:r>
          </a:p>
        </p:txBody>
      </p:sp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1538" y="3619500"/>
            <a:ext cx="3694112" cy="2774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graphicFrame>
        <p:nvGraphicFramePr>
          <p:cNvPr id="34819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26646832"/>
              </p:ext>
            </p:extLst>
          </p:nvPr>
        </p:nvGraphicFramePr>
        <p:xfrm>
          <a:off x="4659313" y="1708150"/>
          <a:ext cx="2314575" cy="114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82" name="Equation" r:id="rId5" imgW="1079280" imgH="533160" progId="Equation.3">
                  <p:embed/>
                </p:oleObj>
              </mc:Choice>
              <mc:Fallback>
                <p:oleObj name="Equation" r:id="rId5" imgW="1079280" imgH="53316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59313" y="1708150"/>
                        <a:ext cx="2314575" cy="1143000"/>
                      </a:xfrm>
                      <a:prstGeom prst="rect">
                        <a:avLst/>
                      </a:prstGeom>
                      <a:solidFill>
                        <a:schemeClr val="tx1"/>
                      </a:solidFill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820" name="Rectangle 4"/>
          <p:cNvSpPr>
            <a:spLocks noChangeArrowheads="1"/>
          </p:cNvSpPr>
          <p:nvPr/>
        </p:nvSpPr>
        <p:spPr bwMode="auto">
          <a:xfrm>
            <a:off x="549275" y="1584325"/>
            <a:ext cx="4572000" cy="3506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800">
                <a:solidFill>
                  <a:srgbClr val="FFFFFF"/>
                </a:solidFill>
              </a:rPr>
              <a:t>Pol</a:t>
            </a:r>
            <a:r>
              <a:rPr lang="sk-SK" sz="2800">
                <a:solidFill>
                  <a:srgbClr val="FFFFFF"/>
                </a:solidFill>
              </a:rPr>
              <a:t>árne súradnice 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k-SK" sz="2800">
                <a:solidFill>
                  <a:srgbClr val="FFFFFF"/>
                </a:solidFill>
              </a:rPr>
              <a:t>Farebnosť 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k-SK" sz="2800">
                <a:solidFill>
                  <a:srgbClr val="FFFFFF"/>
                </a:solidFill>
              </a:rPr>
              <a:t>Odtieň (u,v</a:t>
            </a:r>
            <a:r>
              <a:rPr lang="el-GR" sz="2800">
                <a:solidFill>
                  <a:srgbClr val="FFFFFF"/>
                </a:solidFill>
              </a:rPr>
              <a:t>&gt;0</a:t>
            </a:r>
            <a:r>
              <a:rPr lang="sk-SK" sz="2800">
                <a:solidFill>
                  <a:srgbClr val="FFFFFF"/>
                </a:solidFill>
              </a:rPr>
              <a:t>)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sk-SK" sz="2800">
              <a:solidFill>
                <a:srgbClr val="FFFFFF"/>
              </a:solidFill>
            </a:endParaRP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sk-SK" sz="2800">
              <a:solidFill>
                <a:srgbClr val="FFFFFF"/>
              </a:solidFill>
            </a:endParaRP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sk-SK" sz="2800">
              <a:solidFill>
                <a:srgbClr val="FFFFFF"/>
              </a:solidFill>
            </a:endParaRP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k-SK" sz="2800">
                <a:solidFill>
                  <a:srgbClr val="FFFFFF"/>
                </a:solidFill>
              </a:rPr>
              <a:t>McAdamove elipsy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sk-SK" sz="2800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1139825"/>
          </a:xfrm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k-SK"/>
              <a:t>CIE </a:t>
            </a:r>
            <a:r>
              <a:rPr lang="en-US"/>
              <a:t>L*a*b*</a:t>
            </a:r>
          </a:p>
        </p:txBody>
      </p:sp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481013" y="1308100"/>
            <a:ext cx="7585075" cy="180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800">
                <a:solidFill>
                  <a:srgbClr val="FFFFFF"/>
                </a:solidFill>
              </a:rPr>
              <a:t>L* </a:t>
            </a:r>
            <a:r>
              <a:rPr lang="sk-SK" sz="2800">
                <a:solidFill>
                  <a:srgbClr val="FFFFFF"/>
                </a:solidFill>
              </a:rPr>
              <a:t>- jas výpočet ako pri CIE </a:t>
            </a:r>
            <a:r>
              <a:rPr lang="en-US" sz="2800">
                <a:solidFill>
                  <a:srgbClr val="FFFFFF"/>
                </a:solidFill>
              </a:rPr>
              <a:t>L*u*v*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800">
                <a:solidFill>
                  <a:srgbClr val="FFFFFF"/>
                </a:solidFill>
              </a:rPr>
              <a:t>a</a:t>
            </a:r>
            <a:r>
              <a:rPr lang="el-GR" sz="2800">
                <a:solidFill>
                  <a:srgbClr val="FFFFFF"/>
                </a:solidFill>
              </a:rPr>
              <a:t>*, </a:t>
            </a:r>
            <a:r>
              <a:rPr lang="en-US" sz="2800">
                <a:solidFill>
                  <a:srgbClr val="FFFFFF"/>
                </a:solidFill>
              </a:rPr>
              <a:t>b</a:t>
            </a:r>
            <a:r>
              <a:rPr lang="el-GR" sz="2800">
                <a:solidFill>
                  <a:srgbClr val="FFFFFF"/>
                </a:solidFill>
              </a:rPr>
              <a:t>*</a:t>
            </a:r>
            <a:r>
              <a:rPr lang="sk-SK" sz="2800">
                <a:solidFill>
                  <a:srgbClr val="FFFFFF"/>
                </a:solidFill>
              </a:rPr>
              <a:t> - farebné súradnice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k-SK" sz="2000">
                <a:solidFill>
                  <a:srgbClr val="FFFFFF"/>
                </a:solidFill>
              </a:rPr>
              <a:t>n</a:t>
            </a:r>
            <a:r>
              <a:rPr lang="sk-SK" sz="2800">
                <a:solidFill>
                  <a:srgbClr val="FFFFFF"/>
                </a:solidFill>
              </a:rPr>
              <a:t> – súradnice bieleho bodu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k-SK" sz="2800">
                <a:solidFill>
                  <a:srgbClr val="FFFFFF"/>
                </a:solidFill>
              </a:rPr>
              <a:t>Používaný v priemysle</a:t>
            </a:r>
          </a:p>
        </p:txBody>
      </p:sp>
      <p:graphicFrame>
        <p:nvGraphicFramePr>
          <p:cNvPr id="35843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01246282"/>
              </p:ext>
            </p:extLst>
          </p:nvPr>
        </p:nvGraphicFramePr>
        <p:xfrm>
          <a:off x="2051720" y="3388754"/>
          <a:ext cx="3815680" cy="332478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906" name="Equation" r:id="rId4" imgW="61593985" imgH="53654135" progId="Equation.3">
                  <p:embed/>
                </p:oleObj>
              </mc:Choice>
              <mc:Fallback>
                <p:oleObj name="Equation" r:id="rId4" imgW="61593985" imgH="53654135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1720" y="3388754"/>
                        <a:ext cx="3815680" cy="3324783"/>
                      </a:xfrm>
                      <a:prstGeom prst="rect">
                        <a:avLst/>
                      </a:prstGeom>
                      <a:solidFill>
                        <a:schemeClr val="tx1"/>
                      </a:solidFill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5845" name="Picture 5" descr="Labspace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6013" y="404813"/>
            <a:ext cx="2947987" cy="2947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1139825"/>
          </a:xfrm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k-SK"/>
              <a:t>CIE </a:t>
            </a:r>
            <a:r>
              <a:rPr lang="en-US"/>
              <a:t>L*</a:t>
            </a:r>
            <a:r>
              <a:rPr lang="sk-SK"/>
              <a:t>a</a:t>
            </a:r>
            <a:r>
              <a:rPr lang="en-US"/>
              <a:t>*</a:t>
            </a:r>
            <a:r>
              <a:rPr lang="sk-SK"/>
              <a:t>b</a:t>
            </a:r>
            <a:r>
              <a:rPr lang="en-US"/>
              <a:t>*</a:t>
            </a:r>
          </a:p>
        </p:txBody>
      </p:sp>
      <p:graphicFrame>
        <p:nvGraphicFramePr>
          <p:cNvPr id="3686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84455342"/>
              </p:ext>
            </p:extLst>
          </p:nvPr>
        </p:nvGraphicFramePr>
        <p:xfrm>
          <a:off x="4500563" y="1557338"/>
          <a:ext cx="2330450" cy="1138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935" name="Equation" r:id="rId4" imgW="1091880" imgH="533160" progId="Equation.3">
                  <p:embed/>
                </p:oleObj>
              </mc:Choice>
              <mc:Fallback>
                <p:oleObj name="Equation" r:id="rId4" imgW="1091880" imgH="53316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00563" y="1557338"/>
                        <a:ext cx="2330450" cy="1138237"/>
                      </a:xfrm>
                      <a:prstGeom prst="rect">
                        <a:avLst/>
                      </a:prstGeom>
                      <a:solidFill>
                        <a:schemeClr val="tx1"/>
                      </a:solidFill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867" name="Rectangle 3"/>
          <p:cNvSpPr>
            <a:spLocks noChangeArrowheads="1"/>
          </p:cNvSpPr>
          <p:nvPr/>
        </p:nvSpPr>
        <p:spPr bwMode="auto">
          <a:xfrm>
            <a:off x="611188" y="1412875"/>
            <a:ext cx="4572000" cy="1373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800">
                <a:solidFill>
                  <a:srgbClr val="FFFFFF"/>
                </a:solidFill>
              </a:rPr>
              <a:t>Pol</a:t>
            </a:r>
            <a:r>
              <a:rPr lang="sk-SK" sz="2800">
                <a:solidFill>
                  <a:srgbClr val="FFFFFF"/>
                </a:solidFill>
              </a:rPr>
              <a:t>árne súradnice 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k-SK" sz="2800">
                <a:solidFill>
                  <a:srgbClr val="FFFFFF"/>
                </a:solidFill>
              </a:rPr>
              <a:t>Farebnosť 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k-SK" sz="2800">
                <a:solidFill>
                  <a:srgbClr val="FFFFFF"/>
                </a:solidFill>
              </a:rPr>
              <a:t>Odtieň (a,b</a:t>
            </a:r>
            <a:r>
              <a:rPr lang="el-GR" sz="2800">
                <a:solidFill>
                  <a:srgbClr val="FFFFFF"/>
                </a:solidFill>
              </a:rPr>
              <a:t>&gt;</a:t>
            </a:r>
            <a:r>
              <a:rPr lang="sk-SK" sz="2800">
                <a:solidFill>
                  <a:srgbClr val="FFFFFF"/>
                </a:solidFill>
              </a:rPr>
              <a:t>0)</a:t>
            </a:r>
          </a:p>
        </p:txBody>
      </p:sp>
      <p:pic>
        <p:nvPicPr>
          <p:cNvPr id="36873" name="Picture 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7900" y="3644900"/>
            <a:ext cx="3906838" cy="290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6874" name="Picture 10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2924175"/>
            <a:ext cx="3781425" cy="3648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1139825"/>
          </a:xfrm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k-SK"/>
              <a:t>Vzdialenosť farieb</a:t>
            </a:r>
          </a:p>
        </p:txBody>
      </p:sp>
      <p:sp>
        <p:nvSpPr>
          <p:cNvPr id="38914" name="Rectangle 2"/>
          <p:cNvSpPr>
            <a:spLocks noChangeArrowheads="1"/>
          </p:cNvSpPr>
          <p:nvPr/>
        </p:nvSpPr>
        <p:spPr bwMode="auto">
          <a:xfrm>
            <a:off x="590550" y="1736725"/>
            <a:ext cx="7929563" cy="2654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k-SK" sz="2800">
                <a:solidFill>
                  <a:srgbClr val="FFFFFF"/>
                </a:solidFill>
              </a:rPr>
              <a:t>Euklidovská vzdialenosť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sk-SK" sz="2800">
              <a:solidFill>
                <a:srgbClr val="FFFFFF"/>
              </a:solidFill>
            </a:endParaRP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k-SK" sz="2800">
                <a:solidFill>
                  <a:srgbClr val="FFFFFF"/>
                </a:solidFill>
              </a:rPr>
              <a:t>CIE L</a:t>
            </a:r>
            <a:r>
              <a:rPr lang="en-US" sz="2800">
                <a:solidFill>
                  <a:srgbClr val="FFFFFF"/>
                </a:solidFill>
              </a:rPr>
              <a:t>*a*b*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800">
              <a:solidFill>
                <a:srgbClr val="FFFFFF"/>
              </a:solidFill>
            </a:endParaRP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800">
              <a:solidFill>
                <a:srgbClr val="FFFFFF"/>
              </a:solidFill>
            </a:endParaRP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800">
                <a:solidFill>
                  <a:srgbClr val="FFFFFF"/>
                </a:solidFill>
              </a:rPr>
              <a:t>CIE L*u*v* podobne</a:t>
            </a:r>
          </a:p>
        </p:txBody>
      </p:sp>
      <p:graphicFrame>
        <p:nvGraphicFramePr>
          <p:cNvPr id="38915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16061085"/>
              </p:ext>
            </p:extLst>
          </p:nvPr>
        </p:nvGraphicFramePr>
        <p:xfrm>
          <a:off x="3660775" y="2492375"/>
          <a:ext cx="3476625" cy="1158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79" name="Equation" r:id="rId4" imgW="1752480" imgH="583920" progId="Equation.3">
                  <p:embed/>
                </p:oleObj>
              </mc:Choice>
              <mc:Fallback>
                <p:oleObj name="Equation" r:id="rId4" imgW="1752480" imgH="58392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60775" y="2492375"/>
                        <a:ext cx="3476625" cy="1158875"/>
                      </a:xfrm>
                      <a:prstGeom prst="rect">
                        <a:avLst/>
                      </a:prstGeom>
                      <a:solidFill>
                        <a:schemeClr val="tx1"/>
                      </a:solidFill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8916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7038" y="4716463"/>
            <a:ext cx="4876800" cy="1625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ChangeArrowheads="1"/>
          </p:cNvSpPr>
          <p:nvPr>
            <p:ph type="title"/>
          </p:nvPr>
        </p:nvSpPr>
        <p:spPr>
          <a:xfrm>
            <a:off x="323528" y="836712"/>
            <a:ext cx="5184576" cy="1979466"/>
          </a:xfrm>
        </p:spPr>
        <p:txBody>
          <a:bodyPr/>
          <a:lstStyle/>
          <a:p>
            <a:r>
              <a:rPr lang="sk-SK" dirty="0"/>
              <a:t>Vzdialenosť farieb</a:t>
            </a:r>
          </a:p>
        </p:txBody>
      </p:sp>
      <p:pic>
        <p:nvPicPr>
          <p:cNvPr id="8704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3212976"/>
            <a:ext cx="8839101" cy="35093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704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0"/>
            <a:ext cx="3276600" cy="305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1139825"/>
          </a:xfrm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norm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k-SK" sz="2800" dirty="0"/>
              <a:t>Nekorelované modely</a:t>
            </a:r>
          </a:p>
        </p:txBody>
      </p:sp>
      <p:sp>
        <p:nvSpPr>
          <p:cNvPr id="39938" name="Text Box 2"/>
          <p:cNvSpPr txBox="1">
            <a:spLocks noChangeArrowheads="1"/>
          </p:cNvSpPr>
          <p:nvPr/>
        </p:nvSpPr>
        <p:spPr bwMode="auto">
          <a:xfrm>
            <a:off x="533400" y="1597025"/>
            <a:ext cx="8051800" cy="31107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sk-SK" sz="2800" dirty="0"/>
              <a:t>Farebné zložky (vo väčšine modelov)</a:t>
            </a:r>
          </a:p>
          <a:p>
            <a:pPr marL="354013" indent="-354013">
              <a:buClr>
                <a:srgbClr val="FFFFFF"/>
              </a:buClr>
              <a:buFont typeface="Arial" charset="0"/>
              <a:buChar char="•"/>
              <a:tabLst>
                <a:tab pos="265113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k-SK" sz="2800" dirty="0" err="1" smtClean="0"/>
              <a:t>korelované</a:t>
            </a:r>
            <a:r>
              <a:rPr lang="sk-SK" sz="2800" dirty="0" smtClean="0"/>
              <a:t> </a:t>
            </a:r>
            <a:r>
              <a:rPr lang="sk-SK" sz="2800" dirty="0"/>
              <a:t>(medzi sebou a najmä s </a:t>
            </a:r>
            <a:r>
              <a:rPr lang="sk-SK" sz="2800" dirty="0" err="1"/>
              <a:t>jasovou</a:t>
            </a:r>
            <a:r>
              <a:rPr lang="sk-SK" sz="2800" dirty="0"/>
              <a:t> zložkou)</a:t>
            </a:r>
          </a:p>
          <a:p>
            <a:pPr marL="354013" indent="-354013">
              <a:buClr>
                <a:srgbClr val="FFFFFF"/>
              </a:buClr>
              <a:buFont typeface="Arial" charset="0"/>
              <a:buChar char="•"/>
            </a:pPr>
            <a:r>
              <a:rPr lang="sk-SK" sz="2800" dirty="0" smtClean="0"/>
              <a:t>s </a:t>
            </a:r>
            <a:r>
              <a:rPr lang="sk-SK" sz="2800" dirty="0"/>
              <a:t>malou </a:t>
            </a:r>
            <a:r>
              <a:rPr lang="sk-SK" sz="2800" dirty="0" err="1"/>
              <a:t>varianciou</a:t>
            </a:r>
            <a:r>
              <a:rPr lang="sk-SK" sz="2800" dirty="0"/>
              <a:t> (nízkou možnosťou diskriminácie objektov)</a:t>
            </a:r>
          </a:p>
          <a:p>
            <a:pPr>
              <a:buClrTx/>
              <a:buSzTx/>
              <a:buFontTx/>
              <a:buNone/>
            </a:pPr>
            <a:endParaRPr lang="sk-SK" sz="2800" dirty="0"/>
          </a:p>
          <a:p>
            <a:pPr>
              <a:buClrTx/>
              <a:buSzTx/>
              <a:buFontTx/>
              <a:buNone/>
            </a:pPr>
            <a:r>
              <a:rPr lang="sk-SK" sz="2800" dirty="0"/>
              <a:t>Nové modely, kde zložky nie sú </a:t>
            </a:r>
            <a:r>
              <a:rPr lang="sk-SK" sz="2800" dirty="0" err="1"/>
              <a:t>korelované</a:t>
            </a:r>
            <a:endParaRPr lang="sk-SK" sz="2800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1139825"/>
          </a:xfrm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norm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k-SK" sz="2800" dirty="0"/>
              <a:t>Nekorelované modely</a:t>
            </a:r>
          </a:p>
        </p:txBody>
      </p:sp>
      <p:sp>
        <p:nvSpPr>
          <p:cNvPr id="40962" name="Text Box 2"/>
          <p:cNvSpPr txBox="1">
            <a:spLocks noChangeArrowheads="1"/>
          </p:cNvSpPr>
          <p:nvPr/>
        </p:nvSpPr>
        <p:spPr bwMode="auto">
          <a:xfrm>
            <a:off x="758825" y="1693863"/>
            <a:ext cx="7672388" cy="3508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sk-SK" sz="2800"/>
              <a:t>K</a:t>
            </a:r>
            <a:r>
              <a:rPr lang="sk-SK"/>
              <a:t>1</a:t>
            </a:r>
            <a:r>
              <a:rPr lang="sk-SK" sz="2800"/>
              <a:t>K</a:t>
            </a:r>
            <a:r>
              <a:rPr lang="sk-SK"/>
              <a:t>2</a:t>
            </a:r>
            <a:r>
              <a:rPr lang="sk-SK" sz="2800"/>
              <a:t>K</a:t>
            </a:r>
            <a:r>
              <a:rPr lang="sk-SK"/>
              <a:t>3</a:t>
            </a:r>
            <a:r>
              <a:rPr lang="sk-SK" sz="2800"/>
              <a:t> - Karhunen-Loeve transformácia (výpočtovo náročná, kovariančná matica, vlastné vektory, ...) </a:t>
            </a:r>
            <a:endParaRPr lang="en-US" sz="2800"/>
          </a:p>
          <a:p>
            <a:r>
              <a:rPr lang="sk-SK" sz="2800"/>
              <a:t>Dátovo závislá – pre každý obrázok treba novú transformačnú maticu</a:t>
            </a:r>
          </a:p>
          <a:p>
            <a:endParaRPr lang="sk-SK" sz="2800"/>
          </a:p>
          <a:p>
            <a:endParaRPr lang="sk-SK" sz="2800"/>
          </a:p>
          <a:p>
            <a:endParaRPr lang="sk-SK" sz="2800"/>
          </a:p>
        </p:txBody>
      </p:sp>
      <p:pic>
        <p:nvPicPr>
          <p:cNvPr id="40967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4365625"/>
            <a:ext cx="2114550" cy="885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68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4365625"/>
            <a:ext cx="5165654" cy="885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176213"/>
            <a:ext cx="8229600" cy="1344612"/>
          </a:xfrm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Ctr="0">
            <a:normAutofit/>
          </a:bodyPr>
          <a:lstStyle/>
          <a:p>
            <a:pPr algn="ctr"/>
            <a:r>
              <a:rPr lang="sk-SK" sz="3200" dirty="0" smtClean="0"/>
              <a:t>Iné Farebné modely</a:t>
            </a:r>
            <a:endParaRPr lang="sk-SK" sz="3200" dirty="0"/>
          </a:p>
        </p:txBody>
      </p:sp>
      <p:pic>
        <p:nvPicPr>
          <p:cNvPr id="4403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484313"/>
            <a:ext cx="2343150" cy="1019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403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775" y="1484313"/>
            <a:ext cx="1009650" cy="266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4038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0338" y="1916113"/>
            <a:ext cx="1047750" cy="266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4039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2708275"/>
            <a:ext cx="3152775" cy="177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4041" name="Picture 9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8400" y="3860800"/>
            <a:ext cx="2266950" cy="2695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4042" name="Rectangle 10"/>
          <p:cNvSpPr>
            <a:spLocks noChangeArrowheads="1"/>
          </p:cNvSpPr>
          <p:nvPr/>
        </p:nvSpPr>
        <p:spPr bwMode="auto">
          <a:xfrm>
            <a:off x="323850" y="4581525"/>
            <a:ext cx="16827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sk-SK" dirty="0">
                <a:solidFill>
                  <a:schemeClr val="tx1"/>
                </a:solidFill>
              </a:rPr>
              <a:t>„uhlový“ model</a:t>
            </a:r>
          </a:p>
        </p:txBody>
      </p:sp>
      <p:sp>
        <p:nvSpPr>
          <p:cNvPr id="44043" name="Rectangle 11"/>
          <p:cNvSpPr>
            <a:spLocks noChangeArrowheads="1"/>
          </p:cNvSpPr>
          <p:nvPr/>
        </p:nvSpPr>
        <p:spPr bwMode="auto">
          <a:xfrm>
            <a:off x="4067175" y="3429000"/>
            <a:ext cx="1371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sk-SK" dirty="0">
                <a:solidFill>
                  <a:schemeClr val="tx1"/>
                </a:solidFill>
              </a:rPr>
              <a:t>„Modrá = 0“</a:t>
            </a:r>
          </a:p>
        </p:txBody>
      </p:sp>
      <p:sp>
        <p:nvSpPr>
          <p:cNvPr id="44044" name="Rectangle 12"/>
          <p:cNvSpPr>
            <a:spLocks noChangeArrowheads="1"/>
          </p:cNvSpPr>
          <p:nvPr/>
        </p:nvSpPr>
        <p:spPr bwMode="auto">
          <a:xfrm>
            <a:off x="5543550" y="1196975"/>
            <a:ext cx="36004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sk-SK">
                <a:solidFill>
                  <a:srgbClr val="FFFFFF"/>
                </a:solidFill>
              </a:rPr>
              <a:t>I1I2I3 (Ohta) – oponent model</a:t>
            </a:r>
          </a:p>
          <a:p>
            <a:r>
              <a:rPr lang="sk-SK">
                <a:solidFill>
                  <a:srgbClr val="FFFFFF"/>
                </a:solidFill>
              </a:rPr>
              <a:t>		lineárna transformácia</a:t>
            </a:r>
          </a:p>
        </p:txBody>
      </p:sp>
      <p:pic>
        <p:nvPicPr>
          <p:cNvPr id="44045" name="Picture 1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588" y="1916113"/>
            <a:ext cx="1800225" cy="1114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4046" name="Picture 14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3663" y="3860800"/>
            <a:ext cx="2552700" cy="1476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4047" name="Text Box 15"/>
          <p:cNvSpPr txBox="1">
            <a:spLocks noChangeArrowheads="1"/>
          </p:cNvSpPr>
          <p:nvPr/>
        </p:nvSpPr>
        <p:spPr bwMode="auto">
          <a:xfrm>
            <a:off x="6659563" y="3429000"/>
            <a:ext cx="21399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sk-SK" dirty="0">
                <a:solidFill>
                  <a:schemeClr val="tx1"/>
                </a:solidFill>
              </a:rPr>
              <a:t>Log oponent model</a:t>
            </a:r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title"/>
          </p:nvPr>
        </p:nvSpPr>
        <p:spPr>
          <a:xfrm>
            <a:off x="4043363" y="404664"/>
            <a:ext cx="2073348" cy="1979466"/>
          </a:xfrm>
        </p:spPr>
        <p:txBody>
          <a:bodyPr/>
          <a:lstStyle/>
          <a:p>
            <a:endParaRPr lang="sk-SK" dirty="0"/>
          </a:p>
        </p:txBody>
      </p:sp>
      <p:pic>
        <p:nvPicPr>
          <p:cNvPr id="8602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2060575"/>
            <a:ext cx="3181350" cy="1914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602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4724400"/>
            <a:ext cx="2038350" cy="1038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6022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1500" y="3500438"/>
            <a:ext cx="2695575" cy="971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6024" name="Rectangle 8"/>
          <p:cNvSpPr>
            <a:spLocks noChangeArrowheads="1"/>
          </p:cNvSpPr>
          <p:nvPr/>
        </p:nvSpPr>
        <p:spPr bwMode="auto">
          <a:xfrm>
            <a:off x="6156325" y="4652963"/>
            <a:ext cx="2343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XEROX – </a:t>
            </a:r>
            <a:r>
              <a:rPr lang="sk-SK" dirty="0">
                <a:solidFill>
                  <a:schemeClr val="tx1"/>
                </a:solidFill>
              </a:rPr>
              <a:t>IR imagery</a:t>
            </a:r>
          </a:p>
        </p:txBody>
      </p:sp>
      <p:sp>
        <p:nvSpPr>
          <p:cNvPr id="86025" name="Rectangle 9"/>
          <p:cNvSpPr>
            <a:spLocks noChangeArrowheads="1"/>
          </p:cNvSpPr>
          <p:nvPr/>
        </p:nvSpPr>
        <p:spPr bwMode="auto">
          <a:xfrm>
            <a:off x="900113" y="4005263"/>
            <a:ext cx="24447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sk-SK" dirty="0">
                <a:solidFill>
                  <a:schemeClr val="tx1"/>
                </a:solidFill>
              </a:rPr>
              <a:t>contrast enhancement</a:t>
            </a:r>
          </a:p>
        </p:txBody>
      </p:sp>
      <p:sp>
        <p:nvSpPr>
          <p:cNvPr id="86026" name="Rectangle 10"/>
          <p:cNvSpPr>
            <a:spLocks noChangeArrowheads="1"/>
          </p:cNvSpPr>
          <p:nvPr/>
        </p:nvSpPr>
        <p:spPr bwMode="auto">
          <a:xfrm>
            <a:off x="900113" y="4292600"/>
            <a:ext cx="31432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sk-SK" dirty="0">
                <a:solidFill>
                  <a:schemeClr val="tx1"/>
                </a:solidFill>
              </a:rPr>
              <a:t>logarithmic image processing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8068" name="Picture 4" descr="Image-2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113" y="2355850"/>
            <a:ext cx="5651500" cy="450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8069" name="Picture 5" descr="Image-2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800600" cy="245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1139825"/>
          </a:xfrm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k-SK"/>
              <a:t>Použitie modelov</a:t>
            </a:r>
          </a:p>
        </p:txBody>
      </p:sp>
      <p:pic>
        <p:nvPicPr>
          <p:cNvPr id="430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0950" y="2095500"/>
            <a:ext cx="2286000" cy="431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43011" name="Rectangle 3"/>
          <p:cNvSpPr>
            <a:spLocks noChangeArrowheads="1"/>
          </p:cNvSpPr>
          <p:nvPr/>
        </p:nvSpPr>
        <p:spPr bwMode="auto">
          <a:xfrm>
            <a:off x="6361113" y="1423988"/>
            <a:ext cx="2220912" cy="520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k-SK" sz="2800">
                <a:solidFill>
                  <a:srgbClr val="FFFFFF"/>
                </a:solidFill>
              </a:rPr>
              <a:t>Ľudské tváre</a:t>
            </a:r>
          </a:p>
        </p:txBody>
      </p:sp>
      <p:pic>
        <p:nvPicPr>
          <p:cNvPr id="4301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638" y="2124075"/>
            <a:ext cx="5203825" cy="3179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424936" cy="792088"/>
          </a:xfrm>
        </p:spPr>
        <p:txBody>
          <a:bodyPr>
            <a:noAutofit/>
          </a:bodyPr>
          <a:lstStyle/>
          <a:p>
            <a:pPr algn="ctr"/>
            <a:r>
              <a:rPr lang="sk-SK" sz="2800" dirty="0" smtClean="0"/>
              <a:t>Farboslepota</a:t>
            </a:r>
            <a:r>
              <a:rPr lang="sk-SK" sz="2800" i="1" dirty="0" smtClean="0"/>
              <a:t> </a:t>
            </a:r>
            <a:r>
              <a:rPr lang="en-US" sz="2800" i="1" dirty="0"/>
              <a:t/>
            </a:r>
            <a:br>
              <a:rPr lang="en-US" sz="2800" i="1" dirty="0"/>
            </a:br>
            <a:endParaRPr lang="en-US" sz="2800" dirty="0"/>
          </a:p>
        </p:txBody>
      </p:sp>
      <p:sp>
        <p:nvSpPr>
          <p:cNvPr id="3" name="Rectangle 2"/>
          <p:cNvSpPr/>
          <p:nvPr/>
        </p:nvSpPr>
        <p:spPr>
          <a:xfrm>
            <a:off x="683568" y="1052736"/>
            <a:ext cx="8064896" cy="56630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buClr>
                <a:srgbClr val="FFC000"/>
              </a:buClr>
            </a:pPr>
            <a:r>
              <a:rPr lang="sk-SK" sz="2400" dirty="0" smtClean="0">
                <a:solidFill>
                  <a:schemeClr val="tx1"/>
                </a:solidFill>
              </a:rPr>
              <a:t>– porucha </a:t>
            </a:r>
            <a:r>
              <a:rPr lang="sk-SK" sz="2400" dirty="0" err="1" smtClean="0">
                <a:solidFill>
                  <a:schemeClr val="tx1"/>
                </a:solidFill>
              </a:rPr>
              <a:t>farbocitu</a:t>
            </a:r>
            <a:r>
              <a:rPr lang="sk-SK" sz="2400" dirty="0" smtClean="0">
                <a:solidFill>
                  <a:schemeClr val="tx1"/>
                </a:solidFill>
              </a:rPr>
              <a:t> (genetická alebo získaná)</a:t>
            </a:r>
          </a:p>
          <a:p>
            <a:pPr>
              <a:spcBef>
                <a:spcPts val="1200"/>
              </a:spcBef>
              <a:buClr>
                <a:srgbClr val="FFC000"/>
              </a:buClr>
            </a:pPr>
            <a:r>
              <a:rPr lang="sk-SK" sz="2400" dirty="0" smtClean="0">
                <a:solidFill>
                  <a:schemeClr val="tx1"/>
                </a:solidFill>
              </a:rPr>
              <a:t>Ku genetickým patria</a:t>
            </a:r>
          </a:p>
          <a:p>
            <a:pPr marL="342900" indent="-342900">
              <a:spcBef>
                <a:spcPts val="1200"/>
              </a:spcBef>
              <a:buClr>
                <a:srgbClr val="FFC000"/>
              </a:buClr>
              <a:buFont typeface="Wingdings" pitchFamily="2" charset="2"/>
              <a:buChar char="§"/>
            </a:pPr>
            <a:r>
              <a:rPr lang="sk-SK" sz="2400" dirty="0" err="1" smtClean="0">
                <a:solidFill>
                  <a:schemeClr val="tx1"/>
                </a:solidFill>
              </a:rPr>
              <a:t>Dichromázia</a:t>
            </a:r>
            <a:endParaRPr lang="sk-SK" sz="2400" dirty="0" smtClean="0">
              <a:solidFill>
                <a:schemeClr val="tx1"/>
              </a:solidFill>
            </a:endParaRPr>
          </a:p>
          <a:p>
            <a:pPr marL="457200" lvl="1" indent="0">
              <a:spcBef>
                <a:spcPts val="0"/>
              </a:spcBef>
              <a:buClr>
                <a:schemeClr val="tx1"/>
              </a:buClr>
            </a:pPr>
            <a:r>
              <a:rPr lang="sk-SK" sz="2400" dirty="0" smtClean="0">
                <a:solidFill>
                  <a:schemeClr val="tx1"/>
                </a:solidFill>
              </a:rPr>
              <a:t>jeden typ čapíkov chýba</a:t>
            </a:r>
          </a:p>
          <a:p>
            <a:pPr marL="914400" lvl="1" indent="-457200">
              <a:spcBef>
                <a:spcPts val="0"/>
              </a:spcBef>
              <a:buClr>
                <a:schemeClr val="tx1"/>
              </a:buClr>
              <a:buSzPct val="80000"/>
              <a:buFont typeface="+mj-lt"/>
              <a:buAutoNum type="arabicPeriod"/>
            </a:pPr>
            <a:r>
              <a:rPr lang="sk-SK" sz="2400" dirty="0" err="1" smtClean="0">
                <a:solidFill>
                  <a:schemeClr val="tx1"/>
                </a:solidFill>
              </a:rPr>
              <a:t>protanope</a:t>
            </a:r>
            <a:r>
              <a:rPr lang="sk-SK" sz="2400" dirty="0" smtClean="0">
                <a:solidFill>
                  <a:schemeClr val="tx1"/>
                </a:solidFill>
              </a:rPr>
              <a:t> nevidí červenú - Daltonizmus, </a:t>
            </a:r>
          </a:p>
          <a:p>
            <a:pPr marL="914400" lvl="1" indent="-457200">
              <a:spcBef>
                <a:spcPts val="0"/>
              </a:spcBef>
              <a:buClr>
                <a:schemeClr val="tx1"/>
              </a:buClr>
              <a:buSzPct val="80000"/>
              <a:buFont typeface="+mj-lt"/>
              <a:buAutoNum type="arabicPeriod"/>
            </a:pPr>
            <a:r>
              <a:rPr lang="sk-SK" sz="2400" dirty="0" err="1" smtClean="0">
                <a:solidFill>
                  <a:schemeClr val="tx1"/>
                </a:solidFill>
              </a:rPr>
              <a:t>deuteranope</a:t>
            </a:r>
            <a:r>
              <a:rPr lang="sk-SK" sz="2400" dirty="0" smtClean="0">
                <a:solidFill>
                  <a:schemeClr val="tx1"/>
                </a:solidFill>
              </a:rPr>
              <a:t> nevidí zelenú, </a:t>
            </a:r>
          </a:p>
          <a:p>
            <a:pPr marL="914400" lvl="1" indent="-457200">
              <a:spcBef>
                <a:spcPts val="0"/>
              </a:spcBef>
              <a:buClr>
                <a:schemeClr val="tx1"/>
              </a:buClr>
              <a:buSzPct val="80000"/>
              <a:buFont typeface="+mj-lt"/>
              <a:buAutoNum type="arabicPeriod"/>
            </a:pPr>
            <a:r>
              <a:rPr lang="sk-SK" sz="2400" dirty="0" err="1" smtClean="0">
                <a:solidFill>
                  <a:schemeClr val="tx1"/>
                </a:solidFill>
              </a:rPr>
              <a:t>tritanope</a:t>
            </a:r>
            <a:r>
              <a:rPr lang="sk-SK" sz="2400" dirty="0" smtClean="0">
                <a:solidFill>
                  <a:schemeClr val="tx1"/>
                </a:solidFill>
              </a:rPr>
              <a:t> nevidí modrú</a:t>
            </a:r>
          </a:p>
          <a:p>
            <a:pPr marL="457200" lvl="1" indent="0">
              <a:spcBef>
                <a:spcPts val="0"/>
              </a:spcBef>
              <a:buClr>
                <a:schemeClr val="tx1"/>
              </a:buClr>
            </a:pPr>
            <a:r>
              <a:rPr lang="sk-SK" sz="2400" dirty="0" err="1" smtClean="0">
                <a:solidFill>
                  <a:schemeClr val="tx1"/>
                </a:solidFill>
              </a:rPr>
              <a:t>Protanopia</a:t>
            </a:r>
            <a:r>
              <a:rPr lang="sk-SK" sz="2400" dirty="0" smtClean="0">
                <a:solidFill>
                  <a:schemeClr val="tx1"/>
                </a:solidFill>
              </a:rPr>
              <a:t> a </a:t>
            </a:r>
            <a:r>
              <a:rPr lang="sk-SK" sz="2400" dirty="0" err="1" smtClean="0">
                <a:solidFill>
                  <a:schemeClr val="tx1"/>
                </a:solidFill>
              </a:rPr>
              <a:t>deuteranopia</a:t>
            </a:r>
            <a:r>
              <a:rPr lang="sk-SK" sz="2400" dirty="0" smtClean="0">
                <a:solidFill>
                  <a:schemeClr val="tx1"/>
                </a:solidFill>
              </a:rPr>
              <a:t> = červeno-zelená slepota</a:t>
            </a:r>
          </a:p>
          <a:p>
            <a:pPr marL="457200" lvl="1" indent="0">
              <a:spcBef>
                <a:spcPts val="0"/>
              </a:spcBef>
              <a:buClr>
                <a:schemeClr val="tx1"/>
              </a:buClr>
            </a:pPr>
            <a:r>
              <a:rPr lang="sk-SK" sz="2400" dirty="0" smtClean="0">
                <a:solidFill>
                  <a:schemeClr val="tx1"/>
                </a:solidFill>
              </a:rPr>
              <a:t>8% mužov a 0.5% žien</a:t>
            </a:r>
          </a:p>
          <a:p>
            <a:pPr marL="342900" indent="-342900">
              <a:spcBef>
                <a:spcPts val="1200"/>
              </a:spcBef>
              <a:buClr>
                <a:srgbClr val="FFC000"/>
              </a:buClr>
              <a:buFont typeface="Wingdings" pitchFamily="2" charset="2"/>
              <a:buChar char="§"/>
            </a:pPr>
            <a:r>
              <a:rPr lang="sk-SK" sz="2400" dirty="0" smtClean="0">
                <a:solidFill>
                  <a:schemeClr val="tx1"/>
                </a:solidFill>
              </a:rPr>
              <a:t>Anomálna </a:t>
            </a:r>
            <a:r>
              <a:rPr lang="sk-SK" sz="2400" dirty="0" err="1" smtClean="0">
                <a:solidFill>
                  <a:schemeClr val="tx1"/>
                </a:solidFill>
              </a:rPr>
              <a:t>trichromázia</a:t>
            </a:r>
            <a:endParaRPr lang="sk-SK" sz="2400" dirty="0" smtClean="0">
              <a:solidFill>
                <a:schemeClr val="tx1"/>
              </a:solidFill>
            </a:endParaRPr>
          </a:p>
          <a:p>
            <a:pPr marL="1085850" lvl="1" indent="-342900">
              <a:spcBef>
                <a:spcPts val="1200"/>
              </a:spcBef>
              <a:buClr>
                <a:schemeClr val="tx1"/>
              </a:buClr>
              <a:buFont typeface="Arial" pitchFamily="34" charset="0"/>
              <a:buChar char="•"/>
            </a:pPr>
            <a:r>
              <a:rPr lang="sk-SK" sz="2400" dirty="0" smtClean="0">
                <a:solidFill>
                  <a:schemeClr val="tx1"/>
                </a:solidFill>
              </a:rPr>
              <a:t>Znížená citlivosť jedného typu čapíkov  =&gt; Posunuté vnímanie farieb</a:t>
            </a:r>
          </a:p>
          <a:p>
            <a:pPr marL="342900" indent="-342900">
              <a:spcBef>
                <a:spcPts val="1200"/>
              </a:spcBef>
              <a:buClr>
                <a:srgbClr val="FFC000"/>
              </a:buClr>
              <a:buFont typeface="Wingdings" pitchFamily="2" charset="2"/>
              <a:buChar char="§"/>
            </a:pPr>
            <a:r>
              <a:rPr lang="sk-SK" sz="2400" dirty="0" err="1" smtClean="0">
                <a:solidFill>
                  <a:schemeClr val="tx1"/>
                </a:solidFill>
              </a:rPr>
              <a:t>Monochromázia</a:t>
            </a:r>
            <a:r>
              <a:rPr lang="sk-SK" sz="2400" dirty="0" smtClean="0">
                <a:solidFill>
                  <a:schemeClr val="tx1"/>
                </a:solidFill>
              </a:rPr>
              <a:t> – nerozlišuje farby vôbec</a:t>
            </a:r>
          </a:p>
        </p:txBody>
      </p:sp>
    </p:spTree>
    <p:extLst>
      <p:ext uri="{BB962C8B-B14F-4D97-AF65-F5344CB8AC3E}">
        <p14:creationId xmlns:p14="http://schemas.microsoft.com/office/powerpoint/2010/main" val="1534034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567" y="404664"/>
            <a:ext cx="2303023" cy="3045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4036" name="Picture 4" descr="http://student.fiit.stuba.sk/%7Epifkova04/farebne_modely/images/vnimanie/farboslepi/12_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839" y="3666009"/>
            <a:ext cx="2296751" cy="30453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040" name="Picture 8" descr="spektrum pre rozne poruchy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8913" y="620688"/>
            <a:ext cx="5212951" cy="6090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08434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5616" y="332656"/>
            <a:ext cx="7272808" cy="1979466"/>
          </a:xfrm>
        </p:spPr>
        <p:txBody>
          <a:bodyPr>
            <a:normAutofit/>
          </a:bodyPr>
          <a:lstStyle/>
          <a:p>
            <a:pPr algn="ctr"/>
            <a:r>
              <a:rPr lang="sk-SK" sz="2400" dirty="0" smtClean="0"/>
              <a:t>Test farboslepoty</a:t>
            </a:r>
            <a:endParaRPr lang="en-US" sz="2400" dirty="0"/>
          </a:p>
        </p:txBody>
      </p:sp>
      <p:pic>
        <p:nvPicPr>
          <p:cNvPr id="4096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530" y="2420888"/>
            <a:ext cx="8882966" cy="39255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91972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619727"/>
            <a:ext cx="4392488" cy="40496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98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4802" y="2619727"/>
            <a:ext cx="4157812" cy="40500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179512" y="1184412"/>
            <a:ext cx="882310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sz="2800" dirty="0" smtClean="0">
                <a:solidFill>
                  <a:schemeClr val="tx1"/>
                </a:solidFill>
              </a:rPr>
              <a:t>Bludisko v intenzite farieb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051050" y="260350"/>
            <a:ext cx="5329238" cy="1008063"/>
          </a:xfrm>
        </p:spPr>
        <p:txBody>
          <a:bodyPr>
            <a:normAutofit/>
          </a:bodyPr>
          <a:lstStyle/>
          <a:p>
            <a:pPr algn="ctr"/>
            <a:r>
              <a:rPr lang="sk-SK" sz="2400" dirty="0" smtClean="0"/>
              <a:t>Test farboslepoty</a:t>
            </a:r>
            <a:endParaRPr lang="en-US" sz="2400" dirty="0"/>
          </a:p>
        </p:txBody>
      </p:sp>
      <p:sp>
        <p:nvSpPr>
          <p:cNvPr id="4" name="Rectangle 3"/>
          <p:cNvSpPr/>
          <p:nvPr/>
        </p:nvSpPr>
        <p:spPr>
          <a:xfrm>
            <a:off x="179512" y="1844824"/>
            <a:ext cx="640871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chemeClr val="tx1"/>
                </a:solidFill>
              </a:rPr>
              <a:t>• </a:t>
            </a:r>
            <a:r>
              <a:rPr lang="sk-SK" sz="2400" dirty="0">
                <a:solidFill>
                  <a:schemeClr val="tx1"/>
                </a:solidFill>
              </a:rPr>
              <a:t>viditeľné len pre farboslepých</a:t>
            </a:r>
            <a:endParaRPr lang="en-US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1745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19872" y="188640"/>
            <a:ext cx="2073348" cy="1979466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430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416159"/>
            <a:ext cx="8722171" cy="49171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251519" y="6381328"/>
            <a:ext cx="87221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>
                <a:solidFill>
                  <a:srgbClr val="FFC000"/>
                </a:solidFill>
              </a:rPr>
              <a:t>Meryon (a </a:t>
            </a:r>
            <a:r>
              <a:rPr lang="fr-FR" dirty="0" err="1">
                <a:solidFill>
                  <a:srgbClr val="FFC000"/>
                </a:solidFill>
              </a:rPr>
              <a:t>colorblind</a:t>
            </a:r>
            <a:r>
              <a:rPr lang="fr-FR" dirty="0">
                <a:solidFill>
                  <a:srgbClr val="FFC000"/>
                </a:solidFill>
              </a:rPr>
              <a:t> </a:t>
            </a:r>
            <a:r>
              <a:rPr lang="fr-FR" dirty="0" err="1">
                <a:solidFill>
                  <a:srgbClr val="FFC000"/>
                </a:solidFill>
              </a:rPr>
              <a:t>painter</a:t>
            </a:r>
            <a:r>
              <a:rPr lang="fr-FR" dirty="0">
                <a:solidFill>
                  <a:srgbClr val="FFC000"/>
                </a:solidFill>
              </a:rPr>
              <a:t>), </a:t>
            </a:r>
            <a:r>
              <a:rPr lang="fr-FR" i="1" dirty="0">
                <a:solidFill>
                  <a:srgbClr val="FFC000"/>
                </a:solidFill>
              </a:rPr>
              <a:t>Le Vaisseau Fantôme</a:t>
            </a:r>
            <a:endParaRPr lang="en-US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0374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radeshow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radeshow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宋体"/>
        <a:font script="Hant" typeface="新細明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ＭＳ Ｐゴシック"/>
        <a:font script="Hang" typeface="HY견명조"/>
        <a:font script="Hans" typeface="华文楷体"/>
        <a:font script="Hant" typeface="新細明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Tradeshow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300000"/>
              </a:schemeClr>
            </a:gs>
            <a:gs pos="35000">
              <a:schemeClr val="phClr">
                <a:tint val="45000"/>
                <a:satMod val="300000"/>
              </a:schemeClr>
            </a:gs>
            <a:gs pos="69000">
              <a:schemeClr val="phClr">
                <a:tint val="45000"/>
                <a:satMod val="350000"/>
              </a:schemeClr>
            </a:gs>
            <a:gs pos="100000">
              <a:schemeClr val="phClr">
                <a:tint val="60000"/>
                <a:satMod val="350000"/>
              </a:schemeClr>
            </a:gs>
          </a:gsLst>
          <a:path path="circle">
            <a:fillToRect l="50000" t="50000" r="100000" b="100000"/>
          </a:path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38475" cap="flat" cmpd="sng" algn="ctr">
          <a:solidFill>
            <a:schemeClr val="phClr"/>
          </a:solidFill>
          <a:prstDash val="solid"/>
        </a:ln>
        <a:ln w="548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4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brightRoom" dir="tl">
              <a:rot lat="0" lon="0" rev="3600000"/>
            </a:lightRig>
          </a:scene3d>
          <a:sp3d contourW="31750" prstMaterial="flat">
            <a:bevelT w="127000" h="254000" prst="angle"/>
            <a:contourClr>
              <a:schemeClr val="phClr">
                <a:shade val="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20000">
              <a:schemeClr val="phClr">
                <a:tint val="80000"/>
                <a:lumMod val="100000"/>
              </a:schemeClr>
            </a:gs>
            <a:gs pos="100000">
              <a:schemeClr val="phClr">
                <a:tint val="100000"/>
                <a:lumMod val="80000"/>
              </a:schemeClr>
            </a:gs>
          </a:gsLst>
          <a:path path="circle">
            <a:fillToRect l="50000" t="20000" r="100000" b="100000"/>
          </a:path>
        </a:gradFill>
        <a:gradFill rotWithShape="1">
          <a:gsLst>
            <a:gs pos="0">
              <a:schemeClr val="phClr">
                <a:tint val="100000"/>
                <a:lumMod val="100000"/>
              </a:schemeClr>
            </a:gs>
            <a:gs pos="100000">
              <a:schemeClr val="phClr">
                <a:shade val="100000"/>
                <a:lumMod val="60000"/>
              </a:schemeClr>
            </a:gs>
          </a:gsLst>
          <a:path path="circle">
            <a:fillToRect l="50000" t="2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3866</TotalTime>
  <Words>1055</Words>
  <Application>Microsoft Office PowerPoint</Application>
  <PresentationFormat>On-screen Show (4:3)</PresentationFormat>
  <Paragraphs>385</Paragraphs>
  <Slides>52</Slides>
  <Notes>36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52</vt:i4>
      </vt:variant>
    </vt:vector>
  </HeadingPairs>
  <TitlesOfParts>
    <vt:vector size="55" baseType="lpstr">
      <vt:lpstr>Tradeshow</vt:lpstr>
      <vt:lpstr>Equation</vt:lpstr>
      <vt:lpstr>Image</vt:lpstr>
      <vt:lpstr>PowerPoint Presentation</vt:lpstr>
      <vt:lpstr>Modely farieb</vt:lpstr>
      <vt:lpstr>RGB</vt:lpstr>
      <vt:lpstr>RGB</vt:lpstr>
      <vt:lpstr>RGB Príklad</vt:lpstr>
      <vt:lpstr>Modely RGB</vt:lpstr>
      <vt:lpstr>RGB → XYZ</vt:lpstr>
      <vt:lpstr>PowerPoint Presentation</vt:lpstr>
      <vt:lpstr>PowerPoint Presentation</vt:lpstr>
      <vt:lpstr>Gama korekcia</vt:lpstr>
      <vt:lpstr>RGBA</vt:lpstr>
      <vt:lpstr>CMY</vt:lpstr>
      <vt:lpstr>CMYK</vt:lpstr>
      <vt:lpstr>PowerPoint Presentation</vt:lpstr>
      <vt:lpstr>PowerPoint Presentation</vt:lpstr>
      <vt:lpstr>PowerPoint Presentation</vt:lpstr>
      <vt:lpstr>Modely farieb “triedy Y”</vt:lpstr>
      <vt:lpstr>YIQ</vt:lpstr>
      <vt:lpstr>YUV - Pal</vt:lpstr>
      <vt:lpstr>YCbCr a YCCK</vt:lpstr>
      <vt:lpstr>Lineárne vzťahy</vt:lpstr>
      <vt:lpstr>PowerPoint Presentation</vt:lpstr>
      <vt:lpstr>YIQ</vt:lpstr>
      <vt:lpstr>PowerPoint Presentation</vt:lpstr>
      <vt:lpstr>Užívateľsky orientované modely</vt:lpstr>
      <vt:lpstr>Tvary</vt:lpstr>
      <vt:lpstr>RGB  HSV</vt:lpstr>
      <vt:lpstr>HSV  RGB </vt:lpstr>
      <vt:lpstr>HSV Planes</vt:lpstr>
      <vt:lpstr>RGB  HSI</vt:lpstr>
      <vt:lpstr>HSI  RGB</vt:lpstr>
      <vt:lpstr>Problém?</vt:lpstr>
      <vt:lpstr>McAdamove elipsy</vt:lpstr>
      <vt:lpstr>CIE UVW</vt:lpstr>
      <vt:lpstr>PowerPoint Presentation</vt:lpstr>
      <vt:lpstr>CIE L*u*v*</vt:lpstr>
      <vt:lpstr>CIE L*u*v*</vt:lpstr>
      <vt:lpstr>CIE L*a*b*</vt:lpstr>
      <vt:lpstr>CIE L*a*b*</vt:lpstr>
      <vt:lpstr>Vzdialenosť farieb</vt:lpstr>
      <vt:lpstr>Vzdialenosť farieb</vt:lpstr>
      <vt:lpstr>Nekorelované modely</vt:lpstr>
      <vt:lpstr>Nekorelované modely</vt:lpstr>
      <vt:lpstr>Iné Farebné modely</vt:lpstr>
      <vt:lpstr>PowerPoint Presentation</vt:lpstr>
      <vt:lpstr>PowerPoint Presentation</vt:lpstr>
      <vt:lpstr>Použitie modelov</vt:lpstr>
      <vt:lpstr>Farboslepota  </vt:lpstr>
      <vt:lpstr>PowerPoint Presentation</vt:lpstr>
      <vt:lpstr>Test farboslepoty</vt:lpstr>
      <vt:lpstr>Test farboslepoty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Snímka 1</dc:title>
  <dc:creator>Elena</dc:creator>
  <cp:lastModifiedBy>Lenovo User</cp:lastModifiedBy>
  <cp:revision>196</cp:revision>
  <cp:lastPrinted>1601-01-01T00:00:00Z</cp:lastPrinted>
  <dcterms:created xsi:type="dcterms:W3CDTF">2005-02-06T16:59:11Z</dcterms:created>
  <dcterms:modified xsi:type="dcterms:W3CDTF">2012-04-27T09:27:18Z</dcterms:modified>
</cp:coreProperties>
</file>